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3"/>
  </p:notesMasterIdLst>
  <p:sldIdLst>
    <p:sldId id="257" r:id="rId2"/>
    <p:sldId id="259" r:id="rId3"/>
    <p:sldId id="524" r:id="rId4"/>
    <p:sldId id="525" r:id="rId5"/>
    <p:sldId id="530" r:id="rId6"/>
    <p:sldId id="531" r:id="rId7"/>
    <p:sldId id="532" r:id="rId8"/>
    <p:sldId id="432" r:id="rId9"/>
    <p:sldId id="552" r:id="rId10"/>
    <p:sldId id="433" r:id="rId11"/>
    <p:sldId id="434" r:id="rId12"/>
    <p:sldId id="435" r:id="rId13"/>
    <p:sldId id="436" r:id="rId14"/>
    <p:sldId id="437" r:id="rId15"/>
    <p:sldId id="438" r:id="rId16"/>
    <p:sldId id="439" r:id="rId17"/>
    <p:sldId id="440" r:id="rId18"/>
    <p:sldId id="533" r:id="rId19"/>
    <p:sldId id="534" r:id="rId20"/>
    <p:sldId id="551" r:id="rId21"/>
    <p:sldId id="441" r:id="rId22"/>
    <p:sldId id="442" r:id="rId23"/>
    <p:sldId id="443" r:id="rId24"/>
    <p:sldId id="529" r:id="rId25"/>
    <p:sldId id="550" r:id="rId26"/>
    <p:sldId id="444" r:id="rId27"/>
    <p:sldId id="445" r:id="rId28"/>
    <p:sldId id="446" r:id="rId29"/>
    <p:sldId id="447" r:id="rId30"/>
    <p:sldId id="448" r:id="rId31"/>
    <p:sldId id="449" r:id="rId32"/>
    <p:sldId id="450" r:id="rId33"/>
    <p:sldId id="451" r:id="rId34"/>
    <p:sldId id="452" r:id="rId35"/>
    <p:sldId id="453" r:id="rId36"/>
    <p:sldId id="454" r:id="rId37"/>
    <p:sldId id="554" r:id="rId38"/>
    <p:sldId id="455" r:id="rId39"/>
    <p:sldId id="456" r:id="rId40"/>
    <p:sldId id="458" r:id="rId41"/>
    <p:sldId id="459" r:id="rId42"/>
    <p:sldId id="460" r:id="rId43"/>
    <p:sldId id="461" r:id="rId44"/>
    <p:sldId id="462" r:id="rId45"/>
    <p:sldId id="463" r:id="rId46"/>
    <p:sldId id="464" r:id="rId47"/>
    <p:sldId id="465" r:id="rId48"/>
    <p:sldId id="559" r:id="rId49"/>
    <p:sldId id="466" r:id="rId50"/>
    <p:sldId id="467" r:id="rId51"/>
    <p:sldId id="553" r:id="rId52"/>
    <p:sldId id="468" r:id="rId53"/>
    <p:sldId id="469" r:id="rId54"/>
    <p:sldId id="470" r:id="rId55"/>
    <p:sldId id="471" r:id="rId56"/>
    <p:sldId id="566" r:id="rId57"/>
    <p:sldId id="567" r:id="rId58"/>
    <p:sldId id="555" r:id="rId59"/>
    <p:sldId id="472" r:id="rId60"/>
    <p:sldId id="473" r:id="rId61"/>
    <p:sldId id="474" r:id="rId62"/>
    <p:sldId id="475" r:id="rId63"/>
    <p:sldId id="476" r:id="rId64"/>
    <p:sldId id="477" r:id="rId65"/>
    <p:sldId id="478" r:id="rId66"/>
    <p:sldId id="479" r:id="rId67"/>
    <p:sldId id="480" r:id="rId68"/>
    <p:sldId id="481" r:id="rId69"/>
    <p:sldId id="482" r:id="rId70"/>
    <p:sldId id="483" r:id="rId71"/>
    <p:sldId id="484" r:id="rId72"/>
    <p:sldId id="485" r:id="rId73"/>
    <p:sldId id="486" r:id="rId74"/>
    <p:sldId id="487" r:id="rId75"/>
    <p:sldId id="488" r:id="rId76"/>
    <p:sldId id="556" r:id="rId77"/>
    <p:sldId id="557" r:id="rId78"/>
    <p:sldId id="489" r:id="rId79"/>
    <p:sldId id="516" r:id="rId80"/>
    <p:sldId id="490" r:id="rId81"/>
    <p:sldId id="491" r:id="rId82"/>
    <p:sldId id="492" r:id="rId83"/>
    <p:sldId id="493" r:id="rId84"/>
    <p:sldId id="494" r:id="rId85"/>
    <p:sldId id="495" r:id="rId86"/>
    <p:sldId id="496" r:id="rId87"/>
    <p:sldId id="497" r:id="rId88"/>
    <p:sldId id="498" r:id="rId89"/>
    <p:sldId id="499" r:id="rId90"/>
    <p:sldId id="500" r:id="rId91"/>
    <p:sldId id="501" r:id="rId92"/>
    <p:sldId id="502" r:id="rId93"/>
    <p:sldId id="503" r:id="rId94"/>
    <p:sldId id="504" r:id="rId95"/>
    <p:sldId id="535" r:id="rId96"/>
    <p:sldId id="536" r:id="rId97"/>
    <p:sldId id="537" r:id="rId98"/>
    <p:sldId id="538" r:id="rId99"/>
    <p:sldId id="539" r:id="rId100"/>
    <p:sldId id="540" r:id="rId101"/>
    <p:sldId id="541" r:id="rId102"/>
    <p:sldId id="542" r:id="rId103"/>
    <p:sldId id="545" r:id="rId104"/>
    <p:sldId id="544" r:id="rId105"/>
    <p:sldId id="543" r:id="rId106"/>
    <p:sldId id="507" r:id="rId107"/>
    <p:sldId id="508" r:id="rId108"/>
    <p:sldId id="509" r:id="rId109"/>
    <p:sldId id="510" r:id="rId110"/>
    <p:sldId id="511" r:id="rId111"/>
    <p:sldId id="512" r:id="rId112"/>
    <p:sldId id="513" r:id="rId113"/>
    <p:sldId id="558" r:id="rId114"/>
    <p:sldId id="546" r:id="rId115"/>
    <p:sldId id="262" r:id="rId116"/>
    <p:sldId id="263" r:id="rId117"/>
    <p:sldId id="266" r:id="rId118"/>
    <p:sldId id="568" r:id="rId119"/>
    <p:sldId id="267" r:id="rId120"/>
    <p:sldId id="560" r:id="rId121"/>
    <p:sldId id="268" r:id="rId122"/>
    <p:sldId id="269" r:id="rId123"/>
    <p:sldId id="270" r:id="rId124"/>
    <p:sldId id="271" r:id="rId125"/>
    <p:sldId id="272" r:id="rId126"/>
    <p:sldId id="273" r:id="rId127"/>
    <p:sldId id="274" r:id="rId128"/>
    <p:sldId id="276" r:id="rId129"/>
    <p:sldId id="517" r:id="rId130"/>
    <p:sldId id="277" r:id="rId131"/>
    <p:sldId id="278" r:id="rId132"/>
    <p:sldId id="279" r:id="rId133"/>
    <p:sldId id="280" r:id="rId134"/>
    <p:sldId id="281" r:id="rId135"/>
    <p:sldId id="282" r:id="rId136"/>
    <p:sldId id="283" r:id="rId137"/>
    <p:sldId id="284" r:id="rId138"/>
    <p:sldId id="285" r:id="rId139"/>
    <p:sldId id="286" r:id="rId140"/>
    <p:sldId id="287" r:id="rId141"/>
    <p:sldId id="288" r:id="rId142"/>
    <p:sldId id="289" r:id="rId143"/>
    <p:sldId id="290" r:id="rId144"/>
    <p:sldId id="291" r:id="rId145"/>
    <p:sldId id="292" r:id="rId146"/>
    <p:sldId id="293" r:id="rId147"/>
    <p:sldId id="294" r:id="rId148"/>
    <p:sldId id="295" r:id="rId149"/>
    <p:sldId id="296" r:id="rId150"/>
    <p:sldId id="297" r:id="rId151"/>
    <p:sldId id="298" r:id="rId152"/>
    <p:sldId id="299" r:id="rId153"/>
    <p:sldId id="300" r:id="rId154"/>
    <p:sldId id="301" r:id="rId155"/>
    <p:sldId id="302" r:id="rId156"/>
    <p:sldId id="303" r:id="rId157"/>
    <p:sldId id="304" r:id="rId158"/>
    <p:sldId id="305" r:id="rId159"/>
    <p:sldId id="306" r:id="rId160"/>
    <p:sldId id="307" r:id="rId161"/>
    <p:sldId id="308" r:id="rId162"/>
    <p:sldId id="309" r:id="rId163"/>
    <p:sldId id="310" r:id="rId164"/>
    <p:sldId id="311" r:id="rId165"/>
    <p:sldId id="312" r:id="rId166"/>
    <p:sldId id="561" r:id="rId167"/>
    <p:sldId id="313" r:id="rId168"/>
    <p:sldId id="314" r:id="rId169"/>
    <p:sldId id="315" r:id="rId170"/>
    <p:sldId id="316" r:id="rId171"/>
    <p:sldId id="317" r:id="rId172"/>
    <p:sldId id="318" r:id="rId173"/>
    <p:sldId id="319" r:id="rId174"/>
    <p:sldId id="518" r:id="rId175"/>
    <p:sldId id="519" r:id="rId176"/>
    <p:sldId id="520" r:id="rId177"/>
    <p:sldId id="521" r:id="rId178"/>
    <p:sldId id="522" r:id="rId179"/>
    <p:sldId id="523" r:id="rId180"/>
    <p:sldId id="320" r:id="rId181"/>
    <p:sldId id="321" r:id="rId182"/>
    <p:sldId id="322" r:id="rId183"/>
    <p:sldId id="323" r:id="rId184"/>
    <p:sldId id="324" r:id="rId185"/>
    <p:sldId id="396" r:id="rId186"/>
    <p:sldId id="397" r:id="rId187"/>
    <p:sldId id="398" r:id="rId188"/>
    <p:sldId id="399" r:id="rId189"/>
    <p:sldId id="400" r:id="rId190"/>
    <p:sldId id="401" r:id="rId191"/>
    <p:sldId id="402" r:id="rId192"/>
    <p:sldId id="403" r:id="rId193"/>
    <p:sldId id="404" r:id="rId194"/>
    <p:sldId id="405" r:id="rId195"/>
    <p:sldId id="406" r:id="rId196"/>
    <p:sldId id="407" r:id="rId197"/>
    <p:sldId id="408" r:id="rId198"/>
    <p:sldId id="409" r:id="rId199"/>
    <p:sldId id="410" r:id="rId200"/>
    <p:sldId id="411" r:id="rId201"/>
    <p:sldId id="412" r:id="rId202"/>
    <p:sldId id="413" r:id="rId203"/>
    <p:sldId id="414" r:id="rId204"/>
    <p:sldId id="415" r:id="rId205"/>
    <p:sldId id="416" r:id="rId206"/>
    <p:sldId id="417" r:id="rId207"/>
    <p:sldId id="418" r:id="rId208"/>
    <p:sldId id="562" r:id="rId209"/>
    <p:sldId id="419" r:id="rId210"/>
    <p:sldId id="420" r:id="rId211"/>
    <p:sldId id="422" r:id="rId212"/>
    <p:sldId id="424" r:id="rId213"/>
    <p:sldId id="425" r:id="rId214"/>
    <p:sldId id="426" r:id="rId215"/>
    <p:sldId id="428" r:id="rId216"/>
    <p:sldId id="547" r:id="rId217"/>
    <p:sldId id="563" r:id="rId218"/>
    <p:sldId id="564" r:id="rId219"/>
    <p:sldId id="565" r:id="rId220"/>
    <p:sldId id="548" r:id="rId221"/>
    <p:sldId id="549" r:id="rId2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9"/>
    <p:restoredTop sz="94666"/>
  </p:normalViewPr>
  <p:slideViewPr>
    <p:cSldViewPr snapToGrid="0" snapToObjects="1">
      <p:cViewPr>
        <p:scale>
          <a:sx n="93" d="100"/>
          <a:sy n="93" d="100"/>
        </p:scale>
        <p:origin x="240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42" Type="http://schemas.openxmlformats.org/officeDocument/2006/relationships/slide" Target="slides/slide141.xml"/><Relationship Id="rId143" Type="http://schemas.openxmlformats.org/officeDocument/2006/relationships/slide" Target="slides/slide142.xml"/><Relationship Id="rId144" Type="http://schemas.openxmlformats.org/officeDocument/2006/relationships/slide" Target="slides/slide143.xml"/><Relationship Id="rId145" Type="http://schemas.openxmlformats.org/officeDocument/2006/relationships/slide" Target="slides/slide144.xml"/><Relationship Id="rId146" Type="http://schemas.openxmlformats.org/officeDocument/2006/relationships/slide" Target="slides/slide145.xml"/><Relationship Id="rId147" Type="http://schemas.openxmlformats.org/officeDocument/2006/relationships/slide" Target="slides/slide146.xml"/><Relationship Id="rId148" Type="http://schemas.openxmlformats.org/officeDocument/2006/relationships/slide" Target="slides/slide147.xml"/><Relationship Id="rId149" Type="http://schemas.openxmlformats.org/officeDocument/2006/relationships/slide" Target="slides/slide148.xml"/><Relationship Id="rId180" Type="http://schemas.openxmlformats.org/officeDocument/2006/relationships/slide" Target="slides/slide179.xml"/><Relationship Id="rId181" Type="http://schemas.openxmlformats.org/officeDocument/2006/relationships/slide" Target="slides/slide180.xml"/><Relationship Id="rId182" Type="http://schemas.openxmlformats.org/officeDocument/2006/relationships/slide" Target="slides/slide18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83" Type="http://schemas.openxmlformats.org/officeDocument/2006/relationships/slide" Target="slides/slide182.xml"/><Relationship Id="rId184" Type="http://schemas.openxmlformats.org/officeDocument/2006/relationships/slide" Target="slides/slide183.xml"/><Relationship Id="rId185" Type="http://schemas.openxmlformats.org/officeDocument/2006/relationships/slide" Target="slides/slide184.xml"/><Relationship Id="rId186" Type="http://schemas.openxmlformats.org/officeDocument/2006/relationships/slide" Target="slides/slide185.xml"/><Relationship Id="rId187" Type="http://schemas.openxmlformats.org/officeDocument/2006/relationships/slide" Target="slides/slide186.xml"/><Relationship Id="rId188" Type="http://schemas.openxmlformats.org/officeDocument/2006/relationships/slide" Target="slides/slide187.xml"/><Relationship Id="rId189" Type="http://schemas.openxmlformats.org/officeDocument/2006/relationships/slide" Target="slides/slide188.xml"/><Relationship Id="rId220" Type="http://schemas.openxmlformats.org/officeDocument/2006/relationships/slide" Target="slides/slide219.xml"/><Relationship Id="rId221" Type="http://schemas.openxmlformats.org/officeDocument/2006/relationships/slide" Target="slides/slide220.xml"/><Relationship Id="rId222" Type="http://schemas.openxmlformats.org/officeDocument/2006/relationships/slide" Target="slides/slide221.xml"/><Relationship Id="rId223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Relationship Id="rId224" Type="http://schemas.openxmlformats.org/officeDocument/2006/relationships/presProps" Target="presProps.xml"/><Relationship Id="rId225" Type="http://schemas.openxmlformats.org/officeDocument/2006/relationships/viewProps" Target="viewProps.xml"/><Relationship Id="rId226" Type="http://schemas.openxmlformats.org/officeDocument/2006/relationships/theme" Target="theme/theme1.xml"/><Relationship Id="rId227" Type="http://schemas.openxmlformats.org/officeDocument/2006/relationships/tableStyles" Target="tableStyles.xml"/><Relationship Id="rId110" Type="http://schemas.openxmlformats.org/officeDocument/2006/relationships/slide" Target="slides/slide109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slide" Target="slides/slide112.xml"/><Relationship Id="rId114" Type="http://schemas.openxmlformats.org/officeDocument/2006/relationships/slide" Target="slides/slide113.xml"/><Relationship Id="rId115" Type="http://schemas.openxmlformats.org/officeDocument/2006/relationships/slide" Target="slides/slide114.xml"/><Relationship Id="rId116" Type="http://schemas.openxmlformats.org/officeDocument/2006/relationships/slide" Target="slides/slide115.xml"/><Relationship Id="rId117" Type="http://schemas.openxmlformats.org/officeDocument/2006/relationships/slide" Target="slides/slide116.xml"/><Relationship Id="rId118" Type="http://schemas.openxmlformats.org/officeDocument/2006/relationships/slide" Target="slides/slide117.xml"/><Relationship Id="rId119" Type="http://schemas.openxmlformats.org/officeDocument/2006/relationships/slide" Target="slides/slide118.xml"/><Relationship Id="rId150" Type="http://schemas.openxmlformats.org/officeDocument/2006/relationships/slide" Target="slides/slide149.xml"/><Relationship Id="rId151" Type="http://schemas.openxmlformats.org/officeDocument/2006/relationships/slide" Target="slides/slide150.xml"/><Relationship Id="rId152" Type="http://schemas.openxmlformats.org/officeDocument/2006/relationships/slide" Target="slides/slide15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53" Type="http://schemas.openxmlformats.org/officeDocument/2006/relationships/slide" Target="slides/slide152.xml"/><Relationship Id="rId154" Type="http://schemas.openxmlformats.org/officeDocument/2006/relationships/slide" Target="slides/slide153.xml"/><Relationship Id="rId155" Type="http://schemas.openxmlformats.org/officeDocument/2006/relationships/slide" Target="slides/slide154.xml"/><Relationship Id="rId156" Type="http://schemas.openxmlformats.org/officeDocument/2006/relationships/slide" Target="slides/slide155.xml"/><Relationship Id="rId157" Type="http://schemas.openxmlformats.org/officeDocument/2006/relationships/slide" Target="slides/slide156.xml"/><Relationship Id="rId158" Type="http://schemas.openxmlformats.org/officeDocument/2006/relationships/slide" Target="slides/slide157.xml"/><Relationship Id="rId159" Type="http://schemas.openxmlformats.org/officeDocument/2006/relationships/slide" Target="slides/slide158.xml"/><Relationship Id="rId190" Type="http://schemas.openxmlformats.org/officeDocument/2006/relationships/slide" Target="slides/slide189.xml"/><Relationship Id="rId191" Type="http://schemas.openxmlformats.org/officeDocument/2006/relationships/slide" Target="slides/slide190.xml"/><Relationship Id="rId192" Type="http://schemas.openxmlformats.org/officeDocument/2006/relationships/slide" Target="slides/slide19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193" Type="http://schemas.openxmlformats.org/officeDocument/2006/relationships/slide" Target="slides/slide192.xml"/><Relationship Id="rId194" Type="http://schemas.openxmlformats.org/officeDocument/2006/relationships/slide" Target="slides/slide193.xml"/><Relationship Id="rId195" Type="http://schemas.openxmlformats.org/officeDocument/2006/relationships/slide" Target="slides/slide194.xml"/><Relationship Id="rId196" Type="http://schemas.openxmlformats.org/officeDocument/2006/relationships/slide" Target="slides/slide195.xml"/><Relationship Id="rId197" Type="http://schemas.openxmlformats.org/officeDocument/2006/relationships/slide" Target="slides/slide196.xml"/><Relationship Id="rId198" Type="http://schemas.openxmlformats.org/officeDocument/2006/relationships/slide" Target="slides/slide197.xml"/><Relationship Id="rId199" Type="http://schemas.openxmlformats.org/officeDocument/2006/relationships/slide" Target="slides/slide19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20" Type="http://schemas.openxmlformats.org/officeDocument/2006/relationships/slide" Target="slides/slide119.xml"/><Relationship Id="rId121" Type="http://schemas.openxmlformats.org/officeDocument/2006/relationships/slide" Target="slides/slide120.xml"/><Relationship Id="rId122" Type="http://schemas.openxmlformats.org/officeDocument/2006/relationships/slide" Target="slides/slide121.xml"/><Relationship Id="rId123" Type="http://schemas.openxmlformats.org/officeDocument/2006/relationships/slide" Target="slides/slide122.xml"/><Relationship Id="rId124" Type="http://schemas.openxmlformats.org/officeDocument/2006/relationships/slide" Target="slides/slide123.xml"/><Relationship Id="rId125" Type="http://schemas.openxmlformats.org/officeDocument/2006/relationships/slide" Target="slides/slide124.xml"/><Relationship Id="rId126" Type="http://schemas.openxmlformats.org/officeDocument/2006/relationships/slide" Target="slides/slide125.xml"/><Relationship Id="rId127" Type="http://schemas.openxmlformats.org/officeDocument/2006/relationships/slide" Target="slides/slide126.xml"/><Relationship Id="rId128" Type="http://schemas.openxmlformats.org/officeDocument/2006/relationships/slide" Target="slides/slide127.xml"/><Relationship Id="rId129" Type="http://schemas.openxmlformats.org/officeDocument/2006/relationships/slide" Target="slides/slide128.xml"/><Relationship Id="rId160" Type="http://schemas.openxmlformats.org/officeDocument/2006/relationships/slide" Target="slides/slide159.xml"/><Relationship Id="rId161" Type="http://schemas.openxmlformats.org/officeDocument/2006/relationships/slide" Target="slides/slide160.xml"/><Relationship Id="rId162" Type="http://schemas.openxmlformats.org/officeDocument/2006/relationships/slide" Target="slides/slide16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63" Type="http://schemas.openxmlformats.org/officeDocument/2006/relationships/slide" Target="slides/slide162.xml"/><Relationship Id="rId164" Type="http://schemas.openxmlformats.org/officeDocument/2006/relationships/slide" Target="slides/slide163.xml"/><Relationship Id="rId165" Type="http://schemas.openxmlformats.org/officeDocument/2006/relationships/slide" Target="slides/slide164.xml"/><Relationship Id="rId166" Type="http://schemas.openxmlformats.org/officeDocument/2006/relationships/slide" Target="slides/slide165.xml"/><Relationship Id="rId167" Type="http://schemas.openxmlformats.org/officeDocument/2006/relationships/slide" Target="slides/slide166.xml"/><Relationship Id="rId168" Type="http://schemas.openxmlformats.org/officeDocument/2006/relationships/slide" Target="slides/slide167.xml"/><Relationship Id="rId169" Type="http://schemas.openxmlformats.org/officeDocument/2006/relationships/slide" Target="slides/slide168.xml"/><Relationship Id="rId200" Type="http://schemas.openxmlformats.org/officeDocument/2006/relationships/slide" Target="slides/slide199.xml"/><Relationship Id="rId201" Type="http://schemas.openxmlformats.org/officeDocument/2006/relationships/slide" Target="slides/slide200.xml"/><Relationship Id="rId202" Type="http://schemas.openxmlformats.org/officeDocument/2006/relationships/slide" Target="slides/slide201.xml"/><Relationship Id="rId203" Type="http://schemas.openxmlformats.org/officeDocument/2006/relationships/slide" Target="slides/slide202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204" Type="http://schemas.openxmlformats.org/officeDocument/2006/relationships/slide" Target="slides/slide203.xml"/><Relationship Id="rId205" Type="http://schemas.openxmlformats.org/officeDocument/2006/relationships/slide" Target="slides/slide204.xml"/><Relationship Id="rId206" Type="http://schemas.openxmlformats.org/officeDocument/2006/relationships/slide" Target="slides/slide205.xml"/><Relationship Id="rId207" Type="http://schemas.openxmlformats.org/officeDocument/2006/relationships/slide" Target="slides/slide206.xml"/><Relationship Id="rId208" Type="http://schemas.openxmlformats.org/officeDocument/2006/relationships/slide" Target="slides/slide207.xml"/><Relationship Id="rId209" Type="http://schemas.openxmlformats.org/officeDocument/2006/relationships/slide" Target="slides/slide208.xml"/><Relationship Id="rId130" Type="http://schemas.openxmlformats.org/officeDocument/2006/relationships/slide" Target="slides/slide129.xml"/><Relationship Id="rId131" Type="http://schemas.openxmlformats.org/officeDocument/2006/relationships/slide" Target="slides/slide130.xml"/><Relationship Id="rId132" Type="http://schemas.openxmlformats.org/officeDocument/2006/relationships/slide" Target="slides/slide131.xml"/><Relationship Id="rId133" Type="http://schemas.openxmlformats.org/officeDocument/2006/relationships/slide" Target="slides/slide132.xml"/><Relationship Id="rId134" Type="http://schemas.openxmlformats.org/officeDocument/2006/relationships/slide" Target="slides/slide133.xml"/><Relationship Id="rId135" Type="http://schemas.openxmlformats.org/officeDocument/2006/relationships/slide" Target="slides/slide134.xml"/><Relationship Id="rId136" Type="http://schemas.openxmlformats.org/officeDocument/2006/relationships/slide" Target="slides/slide135.xml"/><Relationship Id="rId137" Type="http://schemas.openxmlformats.org/officeDocument/2006/relationships/slide" Target="slides/slide136.xml"/><Relationship Id="rId138" Type="http://schemas.openxmlformats.org/officeDocument/2006/relationships/slide" Target="slides/slide137.xml"/><Relationship Id="rId139" Type="http://schemas.openxmlformats.org/officeDocument/2006/relationships/slide" Target="slides/slide138.xml"/><Relationship Id="rId170" Type="http://schemas.openxmlformats.org/officeDocument/2006/relationships/slide" Target="slides/slide169.xml"/><Relationship Id="rId171" Type="http://schemas.openxmlformats.org/officeDocument/2006/relationships/slide" Target="slides/slide170.xml"/><Relationship Id="rId172" Type="http://schemas.openxmlformats.org/officeDocument/2006/relationships/slide" Target="slides/slide171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173" Type="http://schemas.openxmlformats.org/officeDocument/2006/relationships/slide" Target="slides/slide172.xml"/><Relationship Id="rId174" Type="http://schemas.openxmlformats.org/officeDocument/2006/relationships/slide" Target="slides/slide173.xml"/><Relationship Id="rId175" Type="http://schemas.openxmlformats.org/officeDocument/2006/relationships/slide" Target="slides/slide174.xml"/><Relationship Id="rId176" Type="http://schemas.openxmlformats.org/officeDocument/2006/relationships/slide" Target="slides/slide175.xml"/><Relationship Id="rId177" Type="http://schemas.openxmlformats.org/officeDocument/2006/relationships/slide" Target="slides/slide176.xml"/><Relationship Id="rId178" Type="http://schemas.openxmlformats.org/officeDocument/2006/relationships/slide" Target="slides/slide177.xml"/><Relationship Id="rId179" Type="http://schemas.openxmlformats.org/officeDocument/2006/relationships/slide" Target="slides/slide178.xml"/><Relationship Id="rId210" Type="http://schemas.openxmlformats.org/officeDocument/2006/relationships/slide" Target="slides/slide209.xml"/><Relationship Id="rId211" Type="http://schemas.openxmlformats.org/officeDocument/2006/relationships/slide" Target="slides/slide210.xml"/><Relationship Id="rId212" Type="http://schemas.openxmlformats.org/officeDocument/2006/relationships/slide" Target="slides/slide211.xml"/><Relationship Id="rId213" Type="http://schemas.openxmlformats.org/officeDocument/2006/relationships/slide" Target="slides/slide212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214" Type="http://schemas.openxmlformats.org/officeDocument/2006/relationships/slide" Target="slides/slide213.xml"/><Relationship Id="rId215" Type="http://schemas.openxmlformats.org/officeDocument/2006/relationships/slide" Target="slides/slide214.xml"/><Relationship Id="rId216" Type="http://schemas.openxmlformats.org/officeDocument/2006/relationships/slide" Target="slides/slide215.xml"/><Relationship Id="rId217" Type="http://schemas.openxmlformats.org/officeDocument/2006/relationships/slide" Target="slides/slide216.xml"/><Relationship Id="rId218" Type="http://schemas.openxmlformats.org/officeDocument/2006/relationships/slide" Target="slides/slide217.xml"/><Relationship Id="rId219" Type="http://schemas.openxmlformats.org/officeDocument/2006/relationships/slide" Target="slides/slide2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100" Type="http://schemas.openxmlformats.org/officeDocument/2006/relationships/slide" Target="slides/slide99.xml"/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40" Type="http://schemas.openxmlformats.org/officeDocument/2006/relationships/slide" Target="slides/slide139.xml"/><Relationship Id="rId141" Type="http://schemas.openxmlformats.org/officeDocument/2006/relationships/slide" Target="slides/slide1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6AE2A6-E53D-E244-A435-80C70AF488A8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2C7D3-89BD-FB4E-A736-661BDA2BC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55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8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84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17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262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18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22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19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36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20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3063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21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281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37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739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51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89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56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57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27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58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06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9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059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120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9349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166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285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208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9709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10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879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11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8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12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74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13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32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14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05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15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917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2040EFD-9A4A-3448-ADBF-1EBB4D0D2748}" type="slidenum">
              <a:rPr lang="en-US"/>
              <a:pPr/>
              <a:t>16</a:t>
            </a:fld>
            <a:endParaRPr lang="en-US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36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921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7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867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58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54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417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28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16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4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6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5D7C2-5A8B-0848-9A14-EB7B3C894DD0}" type="datetimeFigureOut">
              <a:rPr lang="en-US" smtClean="0"/>
              <a:t>2/13/20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E48CF-9A08-FD4C-A5E7-AFE44A7E2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42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1719437"/>
            <a:ext cx="12192000" cy="164888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000" dirty="0" smtClean="0">
                <a:solidFill>
                  <a:schemeClr val="bg1"/>
                </a:solidFill>
              </a:rPr>
              <a:t>Week 5 </a:t>
            </a:r>
            <a:r>
              <a:rPr lang="mr-IN" sz="4000" dirty="0" smtClean="0">
                <a:solidFill>
                  <a:schemeClr val="bg1"/>
                </a:solidFill>
              </a:rPr>
              <a:t>–</a:t>
            </a:r>
            <a:r>
              <a:rPr lang="en-US" sz="4000" dirty="0" smtClean="0">
                <a:solidFill>
                  <a:schemeClr val="bg1"/>
                </a:solidFill>
              </a:rPr>
              <a:t> The firm. Externalities.  Public goods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429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0"/>
            <a:ext cx="457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4500" y="2939717"/>
            <a:ext cx="444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Singapore, June 2013. </a:t>
            </a:r>
          </a:p>
          <a:p>
            <a:r>
              <a:rPr lang="en-US" b="1" smtClean="0"/>
              <a:t>New Town Secondary </a:t>
            </a:r>
            <a:r>
              <a:rPr lang="en-US" b="1" dirty="0" smtClean="0"/>
              <a:t>School </a:t>
            </a:r>
          </a:p>
          <a:p>
            <a:r>
              <a:rPr lang="en-US" b="1" dirty="0" smtClean="0"/>
              <a:t>from RC4 (U-Town)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1974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763160" y="2397117"/>
            <a:ext cx="428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Negative </a:t>
            </a:r>
            <a:r>
              <a:rPr lang="en-US" sz="3600" b="1" smtClean="0"/>
              <a:t>externality?</a:t>
            </a:r>
            <a:endParaRPr lang="en-US" sz="3600" b="1" baseline="30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514630" y="4417740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74497" y="433182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9297" y="4281988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6278" y="4229913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93259" y="4142312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22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763160" y="2397117"/>
            <a:ext cx="428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Negative </a:t>
            </a:r>
            <a:r>
              <a:rPr lang="en-US" sz="3600" b="1" smtClean="0"/>
              <a:t>externality?</a:t>
            </a:r>
            <a:endParaRPr lang="en-US" sz="3600" b="1" baseline="30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514630" y="4417740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74497" y="433182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9297" y="4281988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6278" y="4229913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93259" y="4142312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70183" y="4094140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67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763160" y="2397117"/>
            <a:ext cx="4285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Etc.</a:t>
            </a:r>
          </a:p>
          <a:p>
            <a:endParaRPr lang="en-US" sz="3600" b="1" baseline="30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514630" y="4417740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74497" y="433182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9297" y="4281988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6278" y="4229913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793259" y="4142312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870183" y="4094140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12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961447">
            <a:off x="2461903" y="3517338"/>
            <a:ext cx="2334310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2714184">
            <a:off x="4326751" y="2349375"/>
            <a:ext cx="978626" cy="9691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143913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961447">
            <a:off x="2461903" y="3517338"/>
            <a:ext cx="2334310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2714184">
            <a:off x="4326751" y="2349375"/>
            <a:ext cx="978626" cy="9691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127453" y="2812774"/>
            <a:ext cx="2521666" cy="750719"/>
          </a:xfrm>
          <a:prstGeom prst="straightConnector1">
            <a:avLst/>
          </a:prstGeom>
          <a:ln w="79375">
            <a:solidFill>
              <a:srgbClr val="010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763160" y="2397117"/>
            <a:ext cx="428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Negative externality</a:t>
            </a:r>
            <a:endParaRPr lang="en-US" sz="3600" b="1" baseline="30000" dirty="0"/>
          </a:p>
        </p:txBody>
      </p:sp>
    </p:spTree>
    <p:extLst>
      <p:ext uri="{BB962C8B-B14F-4D97-AF65-F5344CB8AC3E}">
        <p14:creationId xmlns:p14="http://schemas.microsoft.com/office/powerpoint/2010/main" val="198873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961447">
            <a:off x="2461903" y="3517338"/>
            <a:ext cx="2334310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2714184">
            <a:off x="4326751" y="2349375"/>
            <a:ext cx="978626" cy="9691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sp>
        <p:nvSpPr>
          <p:cNvPr id="29" name="Oval 28"/>
          <p:cNvSpPr/>
          <p:nvPr/>
        </p:nvSpPr>
        <p:spPr>
          <a:xfrm>
            <a:off x="7353702" y="3020456"/>
            <a:ext cx="3859570" cy="167616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7832530" y="3319931"/>
            <a:ext cx="33807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So what is total (net) surplus?</a:t>
            </a:r>
            <a:endParaRPr lang="en-US" sz="3200" b="1" baseline="30000" dirty="0"/>
          </a:p>
        </p:txBody>
      </p:sp>
    </p:spTree>
    <p:extLst>
      <p:ext uri="{BB962C8B-B14F-4D97-AF65-F5344CB8AC3E}">
        <p14:creationId xmlns:p14="http://schemas.microsoft.com/office/powerpoint/2010/main" val="164330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961447">
            <a:off x="2461903" y="3517338"/>
            <a:ext cx="2334310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2714184">
            <a:off x="4326751" y="2349375"/>
            <a:ext cx="978626" cy="96911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12370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961447">
            <a:off x="2461903" y="3517338"/>
            <a:ext cx="2334310" cy="88441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2714184">
            <a:off x="4326751" y="2349375"/>
            <a:ext cx="978626" cy="969115"/>
          </a:xfrm>
          <a:prstGeom prst="rtTriangle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019250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 rot="18961447">
            <a:off x="2461903" y="3517338"/>
            <a:ext cx="2334310" cy="884418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ight Triangle 32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Triangle 33"/>
          <p:cNvSpPr/>
          <p:nvPr/>
        </p:nvSpPr>
        <p:spPr>
          <a:xfrm rot="2714184">
            <a:off x="4326751" y="2349375"/>
            <a:ext cx="978626" cy="969115"/>
          </a:xfrm>
          <a:prstGeom prst="rtTriangle">
            <a:avLst/>
          </a:prstGeom>
          <a:solidFill>
            <a:schemeClr val="tx1">
              <a:alpha val="4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cxnSp>
        <p:nvCxnSpPr>
          <p:cNvPr id="28" name="Straight Connector 27"/>
          <p:cNvCxnSpPr/>
          <p:nvPr/>
        </p:nvCxnSpPr>
        <p:spPr>
          <a:xfrm flipH="1">
            <a:off x="2476500" y="-338667"/>
            <a:ext cx="1" cy="4738766"/>
          </a:xfrm>
          <a:prstGeom prst="line">
            <a:avLst/>
          </a:prstGeom>
          <a:ln w="95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34" idx="0"/>
          </p:cNvCxnSpPr>
          <p:nvPr/>
        </p:nvCxnSpPr>
        <p:spPr>
          <a:xfrm flipH="1">
            <a:off x="2462483" y="2145294"/>
            <a:ext cx="2353060" cy="2221308"/>
          </a:xfrm>
          <a:prstGeom prst="line">
            <a:avLst/>
          </a:prstGeom>
          <a:ln w="95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endCxn id="30" idx="0"/>
          </p:cNvCxnSpPr>
          <p:nvPr/>
        </p:nvCxnSpPr>
        <p:spPr>
          <a:xfrm flipH="1" flipV="1">
            <a:off x="2476501" y="-338666"/>
            <a:ext cx="2306304" cy="2490463"/>
          </a:xfrm>
          <a:prstGeom prst="line">
            <a:avLst/>
          </a:prstGeom>
          <a:ln w="952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4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5" name="Title 7"/>
          <p:cNvSpPr txBox="1">
            <a:spLocks/>
          </p:cNvSpPr>
          <p:nvPr/>
        </p:nvSpPr>
        <p:spPr>
          <a:xfrm>
            <a:off x="1524000" y="-8627"/>
            <a:ext cx="9144000" cy="1162050"/>
          </a:xfrm>
          <a:prstGeom prst="rect">
            <a:avLst/>
          </a:prstGeom>
          <a:solidFill>
            <a:srgbClr val="0000FF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Welfare Analysis, before and after tax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13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247"/>
            <a:ext cx="2514600" cy="2463800"/>
          </a:xfrm>
          <a:prstGeom prst="rect">
            <a:avLst/>
          </a:prstGeom>
        </p:spPr>
      </p:pic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Examples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9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47" y="-1"/>
            <a:ext cx="5796428" cy="3066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6555" cy="3223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1509" y="3223863"/>
            <a:ext cx="388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Before tax</a:t>
            </a:r>
            <a:endParaRPr lang="en-US" sz="36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66255" y="3223862"/>
            <a:ext cx="388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After tax</a:t>
            </a:r>
            <a:endParaRPr lang="en-US" sz="3600" b="1" baseline="30000" dirty="0"/>
          </a:p>
        </p:txBody>
      </p:sp>
    </p:spTree>
    <p:extLst>
      <p:ext uri="{BB962C8B-B14F-4D97-AF65-F5344CB8AC3E}">
        <p14:creationId xmlns:p14="http://schemas.microsoft.com/office/powerpoint/2010/main" val="162583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47" y="-1"/>
            <a:ext cx="5796428" cy="3066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6555" cy="3223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1509" y="3223863"/>
            <a:ext cx="388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Before tax</a:t>
            </a:r>
            <a:endParaRPr lang="en-US" sz="36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66255" y="3223862"/>
            <a:ext cx="388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After tax</a:t>
            </a:r>
            <a:endParaRPr lang="en-US" sz="3600" b="1" baseline="30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6826" y="90742"/>
            <a:ext cx="13959" cy="217082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6826" y="139603"/>
            <a:ext cx="774795" cy="78875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91621" y="928360"/>
            <a:ext cx="0" cy="60512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16826" y="1533484"/>
            <a:ext cx="774795" cy="68720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53192" y="68508"/>
            <a:ext cx="13959" cy="217082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160172" y="1258277"/>
            <a:ext cx="1112413" cy="1003293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138234" y="68509"/>
            <a:ext cx="1134351" cy="118976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569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847" y="-1"/>
            <a:ext cx="5796428" cy="30669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06555" cy="322386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231509" y="3223863"/>
            <a:ext cx="388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Before tax</a:t>
            </a:r>
            <a:endParaRPr lang="en-US" sz="3600" b="1" baseline="30000" dirty="0"/>
          </a:p>
        </p:txBody>
      </p:sp>
      <p:sp>
        <p:nvSpPr>
          <p:cNvPr id="12" name="TextBox 11"/>
          <p:cNvSpPr txBox="1"/>
          <p:nvPr/>
        </p:nvSpPr>
        <p:spPr>
          <a:xfrm>
            <a:off x="7366255" y="3223862"/>
            <a:ext cx="388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After tax</a:t>
            </a:r>
            <a:endParaRPr lang="en-US" sz="3600" b="1" baseline="300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116826" y="90742"/>
            <a:ext cx="13959" cy="2170828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16826" y="139603"/>
            <a:ext cx="774795" cy="788757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91621" y="928360"/>
            <a:ext cx="0" cy="605124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1116827" y="1494148"/>
            <a:ext cx="774794" cy="726545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153192" y="68508"/>
            <a:ext cx="13959" cy="217082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160172" y="1258277"/>
            <a:ext cx="1112413" cy="1003293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7138234" y="68509"/>
            <a:ext cx="1134351" cy="1189768"/>
          </a:xfrm>
          <a:prstGeom prst="line">
            <a:avLst/>
          </a:prstGeom>
          <a:ln w="635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493255" y="4539921"/>
            <a:ext cx="3889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After tax welfare clearly larger </a:t>
            </a:r>
            <a:endParaRPr lang="en-US" sz="2400" b="1" baseline="30000" dirty="0"/>
          </a:p>
        </p:txBody>
      </p:sp>
      <p:sp>
        <p:nvSpPr>
          <p:cNvPr id="46" name="Right Triangle 45"/>
          <p:cNvSpPr/>
          <p:nvPr/>
        </p:nvSpPr>
        <p:spPr>
          <a:xfrm rot="13696091">
            <a:off x="5017974" y="5055490"/>
            <a:ext cx="448813" cy="403153"/>
          </a:xfrm>
          <a:prstGeom prst="rtTriangle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5366303" y="5292112"/>
            <a:ext cx="1771931" cy="266601"/>
          </a:xfrm>
          <a:prstGeom prst="straightConnector1">
            <a:avLst/>
          </a:prstGeom>
          <a:ln w="79375">
            <a:solidFill>
              <a:srgbClr val="010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493255" y="5370918"/>
            <a:ext cx="3889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This is the deadweight loss</a:t>
            </a:r>
            <a:endParaRPr lang="en-US" sz="2400" b="1" baseline="30000" dirty="0"/>
          </a:p>
        </p:txBody>
      </p:sp>
    </p:spTree>
    <p:extLst>
      <p:ext uri="{BB962C8B-B14F-4D97-AF65-F5344CB8AC3E}">
        <p14:creationId xmlns:p14="http://schemas.microsoft.com/office/powerpoint/2010/main" val="39403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486 L 0.27344 0.585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295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22222E-6 L 0.27526 0.5851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2925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5185E-6 L 0.27396 0.5780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98" y="2888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33333E-6 L 0.27526 0.5872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2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0.00324 L -0.21901 0.59236 " pathEditMode="relative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1805 L -0.2181 0.59236 " pathEditMode="relative" ptsTypes="AA">
                                      <p:cBhvr>
                                        <p:cTn id="1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-0.00324 L -0.21979 0.58912 " pathEditMode="relative" ptsTypes="AA">
                                      <p:cBhvr>
                                        <p:cTn id="2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3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  <p:bldP spid="49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Right Triangle 17"/>
          <p:cNvSpPr/>
          <p:nvPr/>
        </p:nvSpPr>
        <p:spPr>
          <a:xfrm>
            <a:off x="2476501" y="-338667"/>
            <a:ext cx="2899833" cy="325853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2556935" y="2787652"/>
            <a:ext cx="2770716" cy="2931584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8961447">
            <a:off x="2338778" y="3212411"/>
            <a:ext cx="3212614" cy="884418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2714184">
            <a:off x="4947455" y="1786469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53313" y="1472075"/>
            <a:ext cx="2807907" cy="1125223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125618" y="1851712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Deadweight Loss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462261" y="2037301"/>
            <a:ext cx="1107015" cy="3416"/>
          </a:xfrm>
          <a:prstGeom prst="straightConnector1">
            <a:avLst/>
          </a:prstGeom>
          <a:ln w="53975">
            <a:solidFill>
              <a:srgbClr val="010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13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816" y="735636"/>
            <a:ext cx="1132636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Externalities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&amp;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Government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intervention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Overlook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one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example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today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tutorial</a:t>
            </a:r>
          </a:p>
          <a:p>
            <a:pPr marL="457200" indent="-457200">
              <a:buFont typeface="Arial" charset="0"/>
              <a:buChar char="•"/>
            </a:pPr>
            <a:endParaRPr lang="es-E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Public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goods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slides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(3) 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and video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tutorial</a:t>
            </a:r>
          </a:p>
          <a:p>
            <a:pPr marL="914400" lvl="1" indent="-457200">
              <a:buFont typeface="Arial" charset="0"/>
              <a:buChar char="•"/>
            </a:pPr>
            <a:endParaRPr lang="es-E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/>
              <a:t>The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decision</a:t>
            </a:r>
            <a:r>
              <a:rPr lang="es-ES" sz="2600" b="1" dirty="0" smtClean="0"/>
              <a:t> of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firm</a:t>
            </a:r>
            <a:endParaRPr lang="es-ES" sz="26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err="1" smtClean="0"/>
              <a:t>Brief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overlook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today</a:t>
            </a:r>
            <a:endParaRPr lang="es-ES" sz="26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details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on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firm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perfect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competition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slides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(1) and (2), and 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videos (1) and (2)</a:t>
            </a: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details</a:t>
            </a:r>
            <a:r>
              <a:rPr lang="es-ES" sz="2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long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run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decisions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tutorial</a:t>
            </a:r>
          </a:p>
          <a:p>
            <a:pPr marL="914400" lvl="1" indent="-457200">
              <a:buFont typeface="Arial" charset="0"/>
              <a:buChar char="•"/>
            </a:pPr>
            <a:endParaRPr lang="es-ES" sz="2800" b="1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Today, in more detail</a:t>
            </a:r>
          </a:p>
        </p:txBody>
      </p:sp>
    </p:spTree>
    <p:extLst>
      <p:ext uri="{BB962C8B-B14F-4D97-AF65-F5344CB8AC3E}">
        <p14:creationId xmlns:p14="http://schemas.microsoft.com/office/powerpoint/2010/main" val="65816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710236"/>
            <a:ext cx="113263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chemeClr val="bg1"/>
                </a:solidFill>
              </a:rPr>
              <a:t>Re-arranging: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Q</a:t>
            </a:r>
            <a:r>
              <a:rPr lang="en-US" sz="28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 = 20 </a:t>
            </a:r>
            <a:r>
              <a:rPr lang="mr-IN" sz="2800" b="1" dirty="0" smtClean="0">
                <a:solidFill>
                  <a:schemeClr val="bg1"/>
                </a:solidFill>
              </a:rPr>
              <a:t>–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</a:t>
            </a:r>
            <a:r>
              <a:rPr lang="en-US" sz="28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/2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We know firms are price takers. BUT, suppose for now that the firm can decide the quantity they produce (which implicitly as we see sets the price)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Demand for x</a:t>
            </a:r>
          </a:p>
        </p:txBody>
      </p:sp>
    </p:spTree>
    <p:extLst>
      <p:ext uri="{BB962C8B-B14F-4D97-AF65-F5344CB8AC3E}">
        <p14:creationId xmlns:p14="http://schemas.microsoft.com/office/powerpoint/2010/main" val="12605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710236"/>
            <a:ext cx="113263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chemeClr val="bg1"/>
                </a:solidFill>
              </a:rPr>
              <a:t>Re-arranging: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Q</a:t>
            </a:r>
            <a:r>
              <a:rPr lang="en-US" sz="28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 = 20 </a:t>
            </a:r>
            <a:r>
              <a:rPr lang="mr-IN" sz="2800" b="1" dirty="0" smtClean="0">
                <a:solidFill>
                  <a:schemeClr val="bg1"/>
                </a:solidFill>
              </a:rPr>
              <a:t>–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</a:t>
            </a:r>
            <a:r>
              <a:rPr lang="en-US" sz="28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/2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We know firms are price takers. BUT, suppose for now that the firm can decide the quantity they produce (which implicitly as we see sets the price)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Demand for 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8" y="2292096"/>
            <a:ext cx="5819127" cy="28067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108448" y="2645664"/>
            <a:ext cx="1207008" cy="2170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632" y="2460998"/>
            <a:ext cx="47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40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4821420"/>
            <a:ext cx="47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20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710236"/>
            <a:ext cx="113263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chemeClr val="bg1"/>
                </a:solidFill>
              </a:rPr>
              <a:t>Re-arranging: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Q</a:t>
            </a:r>
            <a:r>
              <a:rPr lang="en-US" sz="28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 = 20 </a:t>
            </a:r>
            <a:r>
              <a:rPr lang="mr-IN" sz="2800" b="1" dirty="0" smtClean="0">
                <a:solidFill>
                  <a:schemeClr val="bg1"/>
                </a:solidFill>
              </a:rPr>
              <a:t>–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</a:t>
            </a:r>
            <a:r>
              <a:rPr lang="en-US" sz="28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/2</a:t>
            </a:r>
          </a:p>
          <a:p>
            <a:endParaRPr lang="en-US" sz="2800" b="1" dirty="0" smtClean="0"/>
          </a:p>
          <a:p>
            <a:r>
              <a:rPr lang="en-US" sz="2800" b="1" dirty="0" smtClean="0"/>
              <a:t>We know firms are price takers. BUT, suppose for now that the firm can decide the quantity they produce (which implicitly as we see sets the price)</a:t>
            </a:r>
          </a:p>
          <a:p>
            <a:endParaRPr lang="en-US" sz="2800" b="1" dirty="0"/>
          </a:p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Demand for x</a:t>
            </a:r>
          </a:p>
        </p:txBody>
      </p:sp>
    </p:spTree>
    <p:extLst>
      <p:ext uri="{BB962C8B-B14F-4D97-AF65-F5344CB8AC3E}">
        <p14:creationId xmlns:p14="http://schemas.microsoft.com/office/powerpoint/2010/main" val="193491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710236"/>
            <a:ext cx="113263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Demand for x: </a:t>
            </a:r>
          </a:p>
          <a:p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2800" b="1" baseline="-250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= 40 </a:t>
            </a:r>
            <a:r>
              <a:rPr lang="mr-IN" sz="2800" b="1" dirty="0" smtClean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2Q</a:t>
            </a:r>
            <a:r>
              <a:rPr lang="en-US" sz="2800" b="1" baseline="-25000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  <a:p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Re-arranging:</a:t>
            </a:r>
          </a:p>
          <a:p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sz="2800" b="1" baseline="-250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= 20 </a:t>
            </a:r>
            <a:r>
              <a:rPr lang="mr-IN" sz="2800" b="1" dirty="0" smtClean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2800" b="1" baseline="-250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/2</a:t>
            </a:r>
          </a:p>
          <a:p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We know firms are price takers. BUT, suppose for now that the firm can decide the quantity they produce (which implicitly as we see sets the price)</a:t>
            </a:r>
          </a:p>
          <a:p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Demand for x</a:t>
            </a:r>
          </a:p>
        </p:txBody>
      </p:sp>
      <p:sp>
        <p:nvSpPr>
          <p:cNvPr id="5" name="Oval 4"/>
          <p:cNvSpPr/>
          <p:nvPr/>
        </p:nvSpPr>
        <p:spPr>
          <a:xfrm>
            <a:off x="2230582" y="1671131"/>
            <a:ext cx="6608619" cy="3060475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064337" y="2293427"/>
            <a:ext cx="5456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VIDEO 2 Week 5 </a:t>
            </a:r>
            <a:r>
              <a:rPr lang="en-US" sz="2800" b="1" dirty="0" err="1" smtClean="0"/>
              <a:t>LumiNUS</a:t>
            </a:r>
            <a:r>
              <a:rPr lang="en-US" sz="2800" b="1" dirty="0" smtClean="0"/>
              <a:t>: The decision of the firm under perfect competition (i.e., when it cannot affect the price)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1811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710236"/>
            <a:ext cx="113263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Demand for x: </a:t>
            </a:r>
          </a:p>
          <a:p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2800" b="1" baseline="-250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= 40 </a:t>
            </a:r>
            <a:r>
              <a:rPr lang="mr-IN" sz="2800" b="1" dirty="0" smtClean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2Q</a:t>
            </a:r>
            <a:r>
              <a:rPr lang="en-US" sz="2800" b="1" baseline="-25000" dirty="0" smtClean="0">
                <a:solidFill>
                  <a:schemeClr val="bg1">
                    <a:lumMod val="75000"/>
                  </a:schemeClr>
                </a:solidFill>
              </a:rPr>
              <a:t>x</a:t>
            </a:r>
          </a:p>
          <a:p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Re-arranging:</a:t>
            </a:r>
          </a:p>
          <a:p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Q</a:t>
            </a:r>
            <a:r>
              <a:rPr lang="en-US" sz="2800" b="1" baseline="-250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= 20 </a:t>
            </a:r>
            <a:r>
              <a:rPr lang="mr-IN" sz="2800" b="1" dirty="0" smtClean="0">
                <a:solidFill>
                  <a:schemeClr val="bg1">
                    <a:lumMod val="75000"/>
                  </a:schemeClr>
                </a:solidFill>
              </a:rPr>
              <a:t>–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sz="2800" b="1" baseline="-25000" dirty="0" err="1" smtClean="0">
                <a:solidFill>
                  <a:schemeClr val="bg1">
                    <a:lumMod val="75000"/>
                  </a:schemeClr>
                </a:solidFill>
              </a:rPr>
              <a:t>x</a:t>
            </a: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/2</a:t>
            </a:r>
          </a:p>
          <a:p>
            <a:endParaRPr lang="en-US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</a:rPr>
              <a:t>We know firms are price takers. BUT, suppose for now that the firm can decide the quantity they produce (which implicitly as we see sets the price)</a:t>
            </a:r>
          </a:p>
          <a:p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Demand for x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69716" y="2261290"/>
            <a:ext cx="78752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105EB"/>
                </a:solidFill>
              </a:rPr>
              <a:t>What is the optimal quantity the firm </a:t>
            </a:r>
            <a:r>
              <a:rPr lang="en-US" sz="3200" b="1" smtClean="0">
                <a:solidFill>
                  <a:srgbClr val="0105EB"/>
                </a:solidFill>
              </a:rPr>
              <a:t>should </a:t>
            </a:r>
          </a:p>
          <a:p>
            <a:r>
              <a:rPr lang="en-US" sz="3200" b="1" dirty="0" smtClean="0">
                <a:solidFill>
                  <a:srgbClr val="0105EB"/>
                </a:solidFill>
              </a:rPr>
              <a:t>sell in order to maximize profits? </a:t>
            </a:r>
            <a:endParaRPr lang="en-US" sz="3200" b="1" dirty="0">
              <a:solidFill>
                <a:srgbClr val="0105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32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Examples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247"/>
            <a:ext cx="25146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17690"/>
            <a:ext cx="2768600" cy="2213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498437"/>
            <a:ext cx="7712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/>
              <a:t>Marginal Revenue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The decision of the firm: Marginal Cost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Graphical analysis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205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683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810113" y="1915534"/>
            <a:ext cx="1639172" cy="944009"/>
          </a:xfrm>
          <a:prstGeom prst="wedgeEllipseCallout">
            <a:avLst>
              <a:gd name="adj1" fmla="val -62742"/>
              <a:gd name="adj2" fmla="val -128163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41038" y="2125928"/>
            <a:ext cx="977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Price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4441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810113" y="1915534"/>
            <a:ext cx="1639172" cy="944009"/>
          </a:xfrm>
          <a:prstGeom prst="wedgeEllipseCallout">
            <a:avLst>
              <a:gd name="adj1" fmla="val -16919"/>
              <a:gd name="adj2" fmla="val -126433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45095" y="2125928"/>
            <a:ext cx="1765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Quantity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20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522514" y="1915534"/>
            <a:ext cx="2367643" cy="1954337"/>
          </a:xfrm>
          <a:prstGeom prst="wedgeEllipseCallout">
            <a:avLst>
              <a:gd name="adj1" fmla="val 16184"/>
              <a:gd name="adj2" fmla="val -82928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24709" y="2202873"/>
            <a:ext cx="1765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Total Revenue = P x Q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5010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522514" y="1915534"/>
            <a:ext cx="2367643" cy="1954337"/>
          </a:xfrm>
          <a:prstGeom prst="wedgeEllipseCallout">
            <a:avLst>
              <a:gd name="adj1" fmla="val 49977"/>
              <a:gd name="adj2" fmla="val -85435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1423" y="2387539"/>
            <a:ext cx="1765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Marginal </a:t>
            </a:r>
          </a:p>
          <a:p>
            <a:r>
              <a:rPr lang="en-US" sz="2800" dirty="0" smtClean="0"/>
              <a:t>Revenue  </a:t>
            </a:r>
            <a:endParaRPr lang="en-US" sz="2800" dirty="0"/>
          </a:p>
        </p:txBody>
      </p:sp>
      <p:sp>
        <p:nvSpPr>
          <p:cNvPr id="11" name="Oval Callout 10"/>
          <p:cNvSpPr/>
          <p:nvPr/>
        </p:nvSpPr>
        <p:spPr>
          <a:xfrm>
            <a:off x="5329646" y="2300122"/>
            <a:ext cx="6151788" cy="1945545"/>
          </a:xfrm>
          <a:prstGeom prst="wedgeEllipseCallout">
            <a:avLst>
              <a:gd name="adj1" fmla="val -89957"/>
              <a:gd name="adj2" fmla="val -106249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976257" y="2767668"/>
            <a:ext cx="5470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Will become clear with the example that comes next 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83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522514" y="1915534"/>
            <a:ext cx="2367643" cy="1954337"/>
          </a:xfrm>
          <a:prstGeom prst="wedgeEllipseCallout">
            <a:avLst>
              <a:gd name="adj1" fmla="val 49977"/>
              <a:gd name="adj2" fmla="val -85435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61423" y="2387539"/>
            <a:ext cx="1765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Marginal </a:t>
            </a:r>
          </a:p>
          <a:p>
            <a:r>
              <a:rPr lang="en-US" sz="2800" dirty="0" smtClean="0"/>
              <a:t>Revenue  </a:t>
            </a:r>
            <a:endParaRPr lang="en-US" sz="2800" dirty="0"/>
          </a:p>
        </p:txBody>
      </p:sp>
      <p:sp>
        <p:nvSpPr>
          <p:cNvPr id="11" name="Oval Callout 10"/>
          <p:cNvSpPr/>
          <p:nvPr/>
        </p:nvSpPr>
        <p:spPr>
          <a:xfrm>
            <a:off x="5163913" y="4272362"/>
            <a:ext cx="6151788" cy="1945545"/>
          </a:xfrm>
          <a:prstGeom prst="wedgeEllipseCallout">
            <a:avLst>
              <a:gd name="adj1" fmla="val -84224"/>
              <a:gd name="adj2" fmla="val -206963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25193" y="4739557"/>
            <a:ext cx="547007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Additional revenue the firm gets by selling one more unit.  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059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7021285" y="1518558"/>
            <a:ext cx="4767943" cy="421277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20000">
                <a:srgbClr val="FFFF00"/>
              </a:gs>
              <a:gs pos="100000">
                <a:schemeClr val="accent4">
                  <a:lumMod val="10000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8291976" y="2423661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84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710236"/>
            <a:ext cx="1132636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>
                <a:solidFill>
                  <a:schemeClr val="bg1"/>
                </a:solidFill>
              </a:rPr>
              <a:t>Re-arranging: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r>
              <a:rPr lang="en-US" sz="2800" b="1" dirty="0" err="1" smtClean="0">
                <a:solidFill>
                  <a:schemeClr val="bg1"/>
                </a:solidFill>
              </a:rPr>
              <a:t>Q</a:t>
            </a:r>
            <a:r>
              <a:rPr lang="en-US" sz="28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 = 20 </a:t>
            </a:r>
            <a:r>
              <a:rPr lang="mr-IN" sz="2800" b="1" dirty="0" smtClean="0">
                <a:solidFill>
                  <a:schemeClr val="bg1"/>
                </a:solidFill>
              </a:rPr>
              <a:t>–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</a:t>
            </a:r>
            <a:r>
              <a:rPr lang="en-US" sz="2800" b="1" baseline="-25000" dirty="0" err="1" smtClean="0">
                <a:solidFill>
                  <a:schemeClr val="bg1"/>
                </a:solidFill>
              </a:rPr>
              <a:t>x</a:t>
            </a:r>
            <a:r>
              <a:rPr lang="en-US" sz="2800" b="1" dirty="0" smtClean="0">
                <a:solidFill>
                  <a:schemeClr val="bg1"/>
                </a:solidFill>
              </a:rPr>
              <a:t>/2</a:t>
            </a:r>
          </a:p>
          <a:p>
            <a:endParaRPr lang="en-US" sz="2800" b="1" dirty="0" smtClean="0">
              <a:solidFill>
                <a:schemeClr val="bg1"/>
              </a:solidFill>
            </a:endParaRPr>
          </a:p>
          <a:p>
            <a:r>
              <a:rPr lang="en-US" sz="2800" b="1" dirty="0" smtClean="0">
                <a:solidFill>
                  <a:schemeClr val="bg1"/>
                </a:solidFill>
              </a:rPr>
              <a:t>We know firms are price takers. BUT, suppose for now that the firm can decide the quantity they produce (which implicitly as we see sets the price)</a:t>
            </a:r>
          </a:p>
          <a:p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Demand for 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288" y="2292096"/>
            <a:ext cx="5819127" cy="2806700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5108448" y="2645664"/>
            <a:ext cx="1207008" cy="21701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675632" y="2460998"/>
            <a:ext cx="47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40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0" y="4821420"/>
            <a:ext cx="472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37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247"/>
            <a:ext cx="25146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17690"/>
            <a:ext cx="2768600" cy="2213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314700"/>
            <a:ext cx="4279900" cy="3060700"/>
          </a:xfrm>
          <a:prstGeom prst="rect">
            <a:avLst/>
          </a:prstGeom>
        </p:spPr>
      </p:pic>
      <p:sp>
        <p:nvSpPr>
          <p:cNvPr id="7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Examples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02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1976" y="2423661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5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1976" y="2423661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0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1976" y="2423661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7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1976" y="2423661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7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1976" y="2423661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6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91976" y="1518558"/>
            <a:ext cx="26369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/>
              <a:t>Re-arranging:</a:t>
            </a:r>
          </a:p>
          <a:p>
            <a:endParaRPr lang="en-US" sz="2800" b="1" dirty="0"/>
          </a:p>
          <a:p>
            <a:r>
              <a:rPr lang="en-US" sz="2800" b="1" dirty="0" err="1" smtClean="0"/>
              <a:t>Q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/2</a:t>
            </a:r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613072" y="1649186"/>
            <a:ext cx="4767942" cy="3690257"/>
          </a:xfrm>
          <a:prstGeom prst="wedgeEllipseCallout">
            <a:avLst>
              <a:gd name="adj1" fmla="val -121900"/>
              <a:gd name="adj2" fmla="val -4050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010726" y="1970061"/>
            <a:ext cx="42396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smtClean="0"/>
              <a:t>Marginal </a:t>
            </a:r>
            <a:r>
              <a:rPr lang="es-ES" sz="2800" b="1" dirty="0" err="1" smtClean="0"/>
              <a:t>revenue</a:t>
            </a:r>
            <a:r>
              <a:rPr lang="es-ES" sz="2800" b="1" dirty="0" smtClean="0"/>
              <a:t>: </a:t>
            </a:r>
            <a:r>
              <a:rPr lang="es-ES" sz="2800" b="1" dirty="0" err="1" smtClean="0"/>
              <a:t>Difference</a:t>
            </a:r>
            <a:r>
              <a:rPr lang="es-ES" sz="2800" b="1" dirty="0" smtClean="0"/>
              <a:t> in Total </a:t>
            </a:r>
            <a:r>
              <a:rPr lang="es-ES" sz="2800" b="1" dirty="0" err="1" smtClean="0"/>
              <a:t>Revenue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between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selling</a:t>
            </a:r>
            <a:r>
              <a:rPr lang="es-ES" sz="2800" b="1" dirty="0" smtClean="0"/>
              <a:t> 0 </a:t>
            </a:r>
            <a:r>
              <a:rPr lang="es-ES" sz="2800" b="1" dirty="0" err="1" smtClean="0"/>
              <a:t>units</a:t>
            </a:r>
            <a:r>
              <a:rPr lang="es-ES" sz="2800" b="1" dirty="0" smtClean="0"/>
              <a:t> and </a:t>
            </a:r>
            <a:r>
              <a:rPr lang="es-ES" sz="2800" b="1" dirty="0" err="1" smtClean="0"/>
              <a:t>selling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one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additional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unit</a:t>
            </a:r>
            <a:r>
              <a:rPr lang="es-ES" sz="2800" b="1" dirty="0" smtClean="0"/>
              <a:t> (</a:t>
            </a:r>
            <a:r>
              <a:rPr lang="es-ES" sz="2800" b="1" dirty="0" err="1" smtClean="0"/>
              <a:t>that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, </a:t>
            </a:r>
            <a:r>
              <a:rPr lang="es-ES" sz="2800" b="1" dirty="0" err="1" smtClean="0"/>
              <a:t>one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unit</a:t>
            </a:r>
            <a:r>
              <a:rPr lang="es-ES" sz="2800" b="1" dirty="0" smtClean="0"/>
              <a:t>)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37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91976" y="1518558"/>
            <a:ext cx="26369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/>
              <a:t>Re-arranging:</a:t>
            </a:r>
          </a:p>
          <a:p>
            <a:endParaRPr lang="en-US" sz="2800" b="1" dirty="0"/>
          </a:p>
          <a:p>
            <a:r>
              <a:rPr lang="en-US" sz="2800" b="1" dirty="0" err="1" smtClean="0"/>
              <a:t>Q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/2</a:t>
            </a:r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613072" y="1649186"/>
            <a:ext cx="4767942" cy="3690257"/>
          </a:xfrm>
          <a:prstGeom prst="wedgeEllipseCallout">
            <a:avLst>
              <a:gd name="adj1" fmla="val -121900"/>
              <a:gd name="adj2" fmla="val -4050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90623" y="2613435"/>
            <a:ext cx="42396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smtClean="0"/>
              <a:t>MR = 38 </a:t>
            </a:r>
            <a:r>
              <a:rPr lang="mr-IN" sz="2800" b="1" dirty="0" smtClean="0"/>
              <a:t>–</a:t>
            </a:r>
            <a:r>
              <a:rPr lang="es-ES" sz="2800" b="1" dirty="0" smtClean="0"/>
              <a:t> 0 = 38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1976" y="2423661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42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1976" y="2423661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5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1976" y="2423661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6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247"/>
            <a:ext cx="25146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17690"/>
            <a:ext cx="2768600" cy="2213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314700"/>
            <a:ext cx="4279900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324100"/>
            <a:ext cx="4533900" cy="3556000"/>
          </a:xfrm>
          <a:prstGeom prst="rect">
            <a:avLst/>
          </a:prstGeom>
        </p:spPr>
      </p:pic>
      <p:sp>
        <p:nvSpPr>
          <p:cNvPr id="8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Examples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18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91976" y="1518558"/>
            <a:ext cx="26369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/>
              <a:t>Re-arranging:</a:t>
            </a:r>
          </a:p>
          <a:p>
            <a:endParaRPr lang="en-US" sz="2800" b="1" dirty="0"/>
          </a:p>
          <a:p>
            <a:r>
              <a:rPr lang="en-US" sz="2800" b="1" dirty="0" err="1" smtClean="0"/>
              <a:t>Q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/2</a:t>
            </a:r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613072" y="1649186"/>
            <a:ext cx="4767942" cy="3690257"/>
          </a:xfrm>
          <a:prstGeom prst="wedgeEllipseCallout">
            <a:avLst>
              <a:gd name="adj1" fmla="val -122585"/>
              <a:gd name="adj2" fmla="val -25905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90623" y="2613435"/>
            <a:ext cx="42396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smtClean="0"/>
              <a:t>MR = 72 </a:t>
            </a:r>
            <a:r>
              <a:rPr lang="mr-IN" sz="2800" b="1" dirty="0" smtClean="0"/>
              <a:t>–</a:t>
            </a:r>
            <a:r>
              <a:rPr lang="es-ES" sz="2800" b="1" dirty="0" smtClean="0"/>
              <a:t> 38 =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59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91976" y="1518558"/>
            <a:ext cx="26369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/>
              <a:t>Re-arranging:</a:t>
            </a:r>
          </a:p>
          <a:p>
            <a:endParaRPr lang="en-US" sz="2800" b="1" dirty="0"/>
          </a:p>
          <a:p>
            <a:r>
              <a:rPr lang="en-US" sz="2800" b="1" dirty="0" err="1" smtClean="0"/>
              <a:t>Q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/2</a:t>
            </a:r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613072" y="1649186"/>
            <a:ext cx="4767942" cy="3690257"/>
          </a:xfrm>
          <a:prstGeom prst="wedgeEllipseCallout">
            <a:avLst>
              <a:gd name="adj1" fmla="val -122585"/>
              <a:gd name="adj2" fmla="val -25905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90623" y="2613435"/>
            <a:ext cx="42396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smtClean="0"/>
              <a:t>MR = 72 </a:t>
            </a:r>
            <a:r>
              <a:rPr lang="mr-IN" sz="2800" b="1" dirty="0" smtClean="0"/>
              <a:t>–</a:t>
            </a:r>
            <a:r>
              <a:rPr lang="es-ES" sz="2800" b="1" dirty="0" smtClean="0"/>
              <a:t> 38 = 34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2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91976" y="1518558"/>
            <a:ext cx="26369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/>
              <a:t>Re-arranging:</a:t>
            </a:r>
          </a:p>
          <a:p>
            <a:endParaRPr lang="en-US" sz="2800" b="1" dirty="0"/>
          </a:p>
          <a:p>
            <a:r>
              <a:rPr lang="en-US" sz="2800" b="1" dirty="0" err="1" smtClean="0"/>
              <a:t>Q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/2</a:t>
            </a:r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Callout 8"/>
          <p:cNvSpPr/>
          <p:nvPr/>
        </p:nvSpPr>
        <p:spPr>
          <a:xfrm>
            <a:off x="6613072" y="1649186"/>
            <a:ext cx="4767942" cy="3690257"/>
          </a:xfrm>
          <a:prstGeom prst="wedgeEllipseCallout">
            <a:avLst>
              <a:gd name="adj1" fmla="val -122585"/>
              <a:gd name="adj2" fmla="val -25905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90623" y="2613435"/>
            <a:ext cx="423966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smtClean="0"/>
              <a:t>MR = 72 </a:t>
            </a:r>
            <a:r>
              <a:rPr lang="mr-IN" sz="2800" b="1" dirty="0" smtClean="0"/>
              <a:t>–</a:t>
            </a:r>
            <a:r>
              <a:rPr lang="es-ES" sz="2800" b="1" dirty="0" smtClean="0"/>
              <a:t> 38 = 34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6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1976" y="2423661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28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1976" y="2423661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9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30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91976" y="1518558"/>
            <a:ext cx="26369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/>
              <a:t>Re-arranging:</a:t>
            </a:r>
          </a:p>
          <a:p>
            <a:endParaRPr lang="en-US" sz="2800" b="1" dirty="0"/>
          </a:p>
          <a:p>
            <a:r>
              <a:rPr lang="en-US" sz="2800" b="1" dirty="0" err="1" smtClean="0"/>
              <a:t>Q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/2</a:t>
            </a:r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686300" y="3489814"/>
            <a:ext cx="6694714" cy="2204357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27645" y="3883364"/>
            <a:ext cx="572866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smtClean="0"/>
              <a:t>And so </a:t>
            </a:r>
            <a:r>
              <a:rPr lang="es-ES" sz="2800" b="1" dirty="0" err="1" smtClean="0"/>
              <a:t>on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Let’s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fill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table</a:t>
            </a:r>
            <a:r>
              <a:rPr lang="es-ES" sz="2800" b="1" dirty="0" smtClean="0"/>
              <a:t> in full.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31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5170"/>
              </p:ext>
            </p:extLst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291976" y="2437516"/>
            <a:ext cx="2636955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Demand for x: </a:t>
            </a:r>
          </a:p>
          <a:p>
            <a:endParaRPr lang="en-US" sz="2800" b="1" dirty="0"/>
          </a:p>
          <a:p>
            <a:r>
              <a:rPr lang="en-US" sz="2800" b="1" dirty="0" err="1" smtClean="0"/>
              <a:t>P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40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2Q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0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25299"/>
              </p:ext>
            </p:extLst>
          </p:nvPr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4686300" y="1518558"/>
            <a:ext cx="6694714" cy="4849584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44569" y="2086373"/>
            <a:ext cx="5736445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Two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questions</a:t>
            </a:r>
            <a:r>
              <a:rPr lang="es-ES" sz="2800" b="1" dirty="0" smtClean="0"/>
              <a:t> at </a:t>
            </a:r>
            <a:r>
              <a:rPr lang="es-ES" sz="2800" b="1" dirty="0" err="1" smtClean="0"/>
              <a:t>this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point</a:t>
            </a:r>
            <a:r>
              <a:rPr lang="es-ES" sz="2800" b="1" dirty="0" smtClean="0"/>
              <a:t>:</a:t>
            </a:r>
          </a:p>
          <a:p>
            <a:endParaRPr lang="es-ES" sz="2800" b="1" dirty="0"/>
          </a:p>
          <a:p>
            <a:pPr marL="514350" indent="-514350">
              <a:buAutoNum type="alphaLcParenR"/>
            </a:pPr>
            <a:r>
              <a:rPr lang="es-ES" sz="2800" b="1" dirty="0" err="1" smtClean="0"/>
              <a:t>How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does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MR curve look </a:t>
            </a:r>
            <a:r>
              <a:rPr lang="es-ES" sz="2800" b="1" dirty="0" err="1" smtClean="0"/>
              <a:t>like</a:t>
            </a:r>
            <a:endParaRPr lang="es-ES" sz="2800" b="1" dirty="0" smtClean="0"/>
          </a:p>
          <a:p>
            <a:pPr marL="514350" indent="-514350">
              <a:buAutoNum type="alphaLcParenR"/>
            </a:pPr>
            <a:endParaRPr lang="es-ES" sz="2800" b="1" dirty="0" smtClean="0"/>
          </a:p>
          <a:p>
            <a:pPr marL="514350" indent="-514350">
              <a:buAutoNum type="alphaLcParenR"/>
            </a:pPr>
            <a:r>
              <a:rPr lang="es-ES" sz="2800" b="1" dirty="0" smtClean="0"/>
              <a:t>Can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firm</a:t>
            </a:r>
            <a:r>
              <a:rPr lang="es-ES" sz="2800" b="1" dirty="0" smtClean="0"/>
              <a:t> decide </a:t>
            </a:r>
            <a:r>
              <a:rPr lang="es-ES" sz="2800" b="1" dirty="0" err="1" smtClean="0"/>
              <a:t>what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optimal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quantity</a:t>
            </a:r>
            <a:r>
              <a:rPr lang="es-ES" sz="2800" b="1" dirty="0" smtClean="0"/>
              <a:t>?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2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a) What does the Marginal Revenue Curve look like?</a:t>
            </a:r>
          </a:p>
        </p:txBody>
      </p:sp>
    </p:spTree>
    <p:extLst>
      <p:ext uri="{BB962C8B-B14F-4D97-AF65-F5344CB8AC3E}">
        <p14:creationId xmlns:p14="http://schemas.microsoft.com/office/powerpoint/2010/main" val="75747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798315"/>
            <a:ext cx="0" cy="5376588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64672" y="859546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"/>
            <a:ext cx="12192000" cy="684280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a) What does the Marginal Revenue Curve look like?</a:t>
            </a:r>
          </a:p>
        </p:txBody>
      </p:sp>
    </p:spTree>
    <p:extLst>
      <p:ext uri="{BB962C8B-B14F-4D97-AF65-F5344CB8AC3E}">
        <p14:creationId xmlns:p14="http://schemas.microsoft.com/office/powerpoint/2010/main" val="114888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Examples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247"/>
            <a:ext cx="25146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17690"/>
            <a:ext cx="2768600" cy="2213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314700"/>
            <a:ext cx="4279900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324100"/>
            <a:ext cx="4533900" cy="35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0"/>
            <a:ext cx="3822700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4095" y="370557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29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96841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23438" y="59015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077883" y="742076"/>
            <a:ext cx="4530509" cy="1668963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5198127" y="1014382"/>
            <a:ext cx="286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First, the demand curve</a:t>
            </a:r>
          </a:p>
        </p:txBody>
      </p:sp>
    </p:spTree>
    <p:extLst>
      <p:ext uri="{BB962C8B-B14F-4D97-AF65-F5344CB8AC3E}">
        <p14:creationId xmlns:p14="http://schemas.microsoft.com/office/powerpoint/2010/main" val="435152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23438" y="59015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23438" y="59015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8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23438" y="59015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7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23438" y="59015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071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23438" y="59015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656750" y="4255289"/>
            <a:ext cx="4530509" cy="1668963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761500" y="4600254"/>
            <a:ext cx="286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This is the demand curve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83522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1123438" y="59015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2948475" y="2290643"/>
            <a:ext cx="4530509" cy="1668963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3342807" y="2673585"/>
            <a:ext cx="49767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Now what does marginal revenue look like? 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53323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136174" y="6091489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8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Examples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247"/>
            <a:ext cx="25146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17690"/>
            <a:ext cx="2768600" cy="2213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314700"/>
            <a:ext cx="4279900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324100"/>
            <a:ext cx="4533900" cy="35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0"/>
            <a:ext cx="3822700" cy="344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2478199"/>
            <a:ext cx="4718050" cy="43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36174" y="6091489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2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sp>
        <p:nvSpPr>
          <p:cNvPr id="40" name="Oval 39"/>
          <p:cNvSpPr/>
          <p:nvPr/>
        </p:nvSpPr>
        <p:spPr>
          <a:xfrm>
            <a:off x="2191982" y="143881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136174" y="6091489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8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sp>
        <p:nvSpPr>
          <p:cNvPr id="40" name="Oval 39"/>
          <p:cNvSpPr/>
          <p:nvPr/>
        </p:nvSpPr>
        <p:spPr>
          <a:xfrm>
            <a:off x="2191982" y="143881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82195" y="188919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136174" y="6091489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9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sp>
        <p:nvSpPr>
          <p:cNvPr id="40" name="Oval 39"/>
          <p:cNvSpPr/>
          <p:nvPr/>
        </p:nvSpPr>
        <p:spPr>
          <a:xfrm>
            <a:off x="2191982" y="143881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82195" y="188919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48319" y="2397832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136174" y="6091489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sp>
        <p:nvSpPr>
          <p:cNvPr id="40" name="Oval 39"/>
          <p:cNvSpPr/>
          <p:nvPr/>
        </p:nvSpPr>
        <p:spPr>
          <a:xfrm>
            <a:off x="2191982" y="143881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82195" y="188919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48319" y="2397832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1136174" y="6091489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06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sp>
        <p:nvSpPr>
          <p:cNvPr id="40" name="Oval 39"/>
          <p:cNvSpPr/>
          <p:nvPr/>
        </p:nvSpPr>
        <p:spPr>
          <a:xfrm>
            <a:off x="2191982" y="143881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82195" y="188919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48319" y="2397832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sp>
        <p:nvSpPr>
          <p:cNvPr id="46" name="Oval 45"/>
          <p:cNvSpPr/>
          <p:nvPr/>
        </p:nvSpPr>
        <p:spPr>
          <a:xfrm>
            <a:off x="1136174" y="6091489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498437"/>
            <a:ext cx="7712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Marginal Revenue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/>
              <a:t>The decision of the firm: Marginal Cost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Graphical analysis</a:t>
            </a: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9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sp>
        <p:nvSpPr>
          <p:cNvPr id="40" name="Oval 39"/>
          <p:cNvSpPr/>
          <p:nvPr/>
        </p:nvSpPr>
        <p:spPr>
          <a:xfrm>
            <a:off x="2191982" y="143881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82195" y="188919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48319" y="2397832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sp>
        <p:nvSpPr>
          <p:cNvPr id="46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b) What is the optimal quantity for the firm?</a:t>
            </a:r>
          </a:p>
        </p:txBody>
      </p:sp>
      <p:sp>
        <p:nvSpPr>
          <p:cNvPr id="47" name="Oval 46"/>
          <p:cNvSpPr/>
          <p:nvPr/>
        </p:nvSpPr>
        <p:spPr>
          <a:xfrm>
            <a:off x="2734709" y="731642"/>
            <a:ext cx="6694714" cy="4849584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907177" y="2049460"/>
            <a:ext cx="46072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Note: it is tempting to say that the firm should produce until MR = 0 </a:t>
            </a:r>
          </a:p>
        </p:txBody>
      </p:sp>
      <p:sp>
        <p:nvSpPr>
          <p:cNvPr id="49" name="Oval 48"/>
          <p:cNvSpPr/>
          <p:nvPr/>
        </p:nvSpPr>
        <p:spPr>
          <a:xfrm>
            <a:off x="1136174" y="6091489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00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sp>
        <p:nvSpPr>
          <p:cNvPr id="40" name="Oval 39"/>
          <p:cNvSpPr/>
          <p:nvPr/>
        </p:nvSpPr>
        <p:spPr>
          <a:xfrm>
            <a:off x="2191982" y="143881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82195" y="188919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48319" y="2397832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sp>
        <p:nvSpPr>
          <p:cNvPr id="46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b) What is the optimal quantity for the firm?</a:t>
            </a:r>
          </a:p>
        </p:txBody>
      </p:sp>
      <p:sp>
        <p:nvSpPr>
          <p:cNvPr id="47" name="Oval 46"/>
          <p:cNvSpPr/>
          <p:nvPr/>
        </p:nvSpPr>
        <p:spPr>
          <a:xfrm>
            <a:off x="2734709" y="731642"/>
            <a:ext cx="6694714" cy="4849584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3907177" y="2049460"/>
            <a:ext cx="46072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Why is this not the correct decision for the firm?</a:t>
            </a:r>
          </a:p>
        </p:txBody>
      </p:sp>
      <p:sp>
        <p:nvSpPr>
          <p:cNvPr id="49" name="Oval 48"/>
          <p:cNvSpPr/>
          <p:nvPr/>
        </p:nvSpPr>
        <p:spPr>
          <a:xfrm>
            <a:off x="1136174" y="6091489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sp>
        <p:nvSpPr>
          <p:cNvPr id="40" name="Oval 39"/>
          <p:cNvSpPr/>
          <p:nvPr/>
        </p:nvSpPr>
        <p:spPr>
          <a:xfrm>
            <a:off x="2191982" y="143881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82195" y="188919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48319" y="2397832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sp>
        <p:nvSpPr>
          <p:cNvPr id="46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b) What is the optimal quantity for the firm?</a:t>
            </a:r>
          </a:p>
        </p:txBody>
      </p:sp>
      <p:sp>
        <p:nvSpPr>
          <p:cNvPr id="47" name="Oval 46"/>
          <p:cNvSpPr/>
          <p:nvPr/>
        </p:nvSpPr>
        <p:spPr>
          <a:xfrm>
            <a:off x="2734709" y="731642"/>
            <a:ext cx="6694714" cy="4849584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874701" y="2574702"/>
            <a:ext cx="460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.</a:t>
            </a:r>
            <a:endParaRPr lang="en-US" sz="3600" b="1" dirty="0" smtClean="0"/>
          </a:p>
        </p:txBody>
      </p:sp>
      <p:sp>
        <p:nvSpPr>
          <p:cNvPr id="49" name="Oval 48"/>
          <p:cNvSpPr/>
          <p:nvPr/>
        </p:nvSpPr>
        <p:spPr>
          <a:xfrm>
            <a:off x="1136174" y="6091489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Examples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9247"/>
            <a:ext cx="2514600" cy="2463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300" y="417690"/>
            <a:ext cx="2768600" cy="22134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500" y="3314700"/>
            <a:ext cx="4279900" cy="3060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0" y="2324100"/>
            <a:ext cx="4533900" cy="355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700" y="0"/>
            <a:ext cx="3822700" cy="3441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2478199"/>
            <a:ext cx="4718050" cy="437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03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sp>
        <p:nvSpPr>
          <p:cNvPr id="40" name="Oval 39"/>
          <p:cNvSpPr/>
          <p:nvPr/>
        </p:nvSpPr>
        <p:spPr>
          <a:xfrm>
            <a:off x="2191982" y="143881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82195" y="188919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48319" y="2397832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sp>
        <p:nvSpPr>
          <p:cNvPr id="46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b) What is the optimal quantity for the firm?</a:t>
            </a:r>
          </a:p>
        </p:txBody>
      </p:sp>
      <p:sp>
        <p:nvSpPr>
          <p:cNvPr id="47" name="Oval 46"/>
          <p:cNvSpPr/>
          <p:nvPr/>
        </p:nvSpPr>
        <p:spPr>
          <a:xfrm>
            <a:off x="2734709" y="731642"/>
            <a:ext cx="6694714" cy="4849584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874701" y="2574702"/>
            <a:ext cx="460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..</a:t>
            </a:r>
          </a:p>
        </p:txBody>
      </p:sp>
      <p:sp>
        <p:nvSpPr>
          <p:cNvPr id="49" name="Oval 48"/>
          <p:cNvSpPr/>
          <p:nvPr/>
        </p:nvSpPr>
        <p:spPr>
          <a:xfrm>
            <a:off x="1136174" y="6091489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65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sp>
        <p:nvSpPr>
          <p:cNvPr id="40" name="Oval 39"/>
          <p:cNvSpPr/>
          <p:nvPr/>
        </p:nvSpPr>
        <p:spPr>
          <a:xfrm>
            <a:off x="2191982" y="143881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82195" y="188919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48319" y="2397832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sp>
        <p:nvSpPr>
          <p:cNvPr id="46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b) What is the optimal quantity for the firm?</a:t>
            </a:r>
          </a:p>
        </p:txBody>
      </p:sp>
      <p:sp>
        <p:nvSpPr>
          <p:cNvPr id="47" name="Oval 46"/>
          <p:cNvSpPr/>
          <p:nvPr/>
        </p:nvSpPr>
        <p:spPr>
          <a:xfrm>
            <a:off x="2734709" y="731642"/>
            <a:ext cx="6694714" cy="4849584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874701" y="2574702"/>
            <a:ext cx="460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3600" b="1" dirty="0" smtClean="0"/>
              <a:t>…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86471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800" y="525016"/>
            <a:ext cx="2862969" cy="2706259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644223" y="821198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167253" y="1149564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9831" y="1458083"/>
            <a:ext cx="203200" cy="1805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99972" y="689010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1651633" y="820897"/>
            <a:ext cx="203200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sp>
        <p:nvSpPr>
          <p:cNvPr id="40" name="Oval 39"/>
          <p:cNvSpPr/>
          <p:nvPr/>
        </p:nvSpPr>
        <p:spPr>
          <a:xfrm>
            <a:off x="2191982" y="143881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682195" y="188919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48319" y="2397832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sp>
        <p:nvSpPr>
          <p:cNvPr id="46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b) What is the optimal quantity for the firm?</a:t>
            </a:r>
          </a:p>
        </p:txBody>
      </p:sp>
      <p:sp>
        <p:nvSpPr>
          <p:cNvPr id="47" name="Oval 46"/>
          <p:cNvSpPr/>
          <p:nvPr/>
        </p:nvSpPr>
        <p:spPr>
          <a:xfrm>
            <a:off x="2734709" y="731642"/>
            <a:ext cx="6694714" cy="4849584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4088029" y="2420873"/>
            <a:ext cx="4607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err="1" smtClean="0"/>
              <a:t>We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need</a:t>
            </a:r>
            <a:r>
              <a:rPr lang="es-ES" sz="3600" b="1" dirty="0" smtClean="0"/>
              <a:t> to </a:t>
            </a:r>
            <a:r>
              <a:rPr lang="es-ES" sz="3600" b="1" dirty="0" err="1" smtClean="0"/>
              <a:t>know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the</a:t>
            </a:r>
            <a:r>
              <a:rPr lang="es-ES" sz="3600" b="1" dirty="0" smtClean="0"/>
              <a:t> </a:t>
            </a:r>
            <a:r>
              <a:rPr lang="es-ES" sz="3600" b="1" dirty="0" err="1" smtClean="0"/>
              <a:t>costs</a:t>
            </a:r>
            <a:r>
              <a:rPr lang="es-ES" sz="3600" b="1" dirty="0" smtClean="0"/>
              <a:t>! 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201021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9772" y="1518558"/>
            <a:ext cx="40491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Costs for the firm of producing x</a:t>
            </a:r>
          </a:p>
          <a:p>
            <a:endParaRPr lang="en-US" sz="2800" b="1" dirty="0"/>
          </a:p>
          <a:p>
            <a:r>
              <a:rPr lang="en-US" sz="2800" b="1" dirty="0" err="1"/>
              <a:t>C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</a:t>
            </a:r>
            <a:r>
              <a:rPr lang="es-ES" sz="2800" b="1" dirty="0" smtClean="0"/>
              <a:t>+3Q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68752" y="2802761"/>
            <a:ext cx="4745845" cy="2101339"/>
          </a:xfrm>
          <a:prstGeom prst="wedgeEllipseCallout">
            <a:avLst>
              <a:gd name="adj1" fmla="val 74906"/>
              <a:gd name="adj2" fmla="val -1796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80733" y="3041002"/>
            <a:ext cx="4049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3600" b="1" dirty="0" smtClean="0"/>
              <a:t>In video </a:t>
            </a:r>
            <a:r>
              <a:rPr lang="es-ES" sz="3600" b="1" dirty="0" err="1" smtClean="0"/>
              <a:t>lecture</a:t>
            </a:r>
            <a:endParaRPr lang="en-US" sz="36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6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4095" y="370557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29154" y="5068389"/>
            <a:ext cx="7814846" cy="2612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Callout 13"/>
          <p:cNvSpPr/>
          <p:nvPr/>
        </p:nvSpPr>
        <p:spPr>
          <a:xfrm>
            <a:off x="3723077" y="663640"/>
            <a:ext cx="4745845" cy="2101339"/>
          </a:xfrm>
          <a:prstGeom prst="wedgeEllipseCallout">
            <a:avLst>
              <a:gd name="adj1" fmla="val -7944"/>
              <a:gd name="adj2" fmla="val 133714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87187" y="778570"/>
            <a:ext cx="40491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s-ES" sz="2400" b="1" dirty="0" smtClean="0"/>
              <a:t>Marginal </a:t>
            </a:r>
            <a:r>
              <a:rPr lang="es-ES" sz="2400" b="1" dirty="0" err="1" smtClean="0"/>
              <a:t>Cost</a:t>
            </a:r>
            <a:r>
              <a:rPr lang="es-ES" sz="2400" b="1" dirty="0" smtClean="0"/>
              <a:t> in video </a:t>
            </a:r>
            <a:r>
              <a:rPr lang="es-ES" sz="2400" b="1" dirty="0" err="1" smtClean="0"/>
              <a:t>lecture</a:t>
            </a:r>
            <a:endParaRPr lang="en-US" sz="2400" b="1" baseline="-250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Not very realistic</a:t>
            </a:r>
            <a:endParaRPr lang="en-US" sz="24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945388" y="607608"/>
            <a:ext cx="40491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Costs for the firm of producing x</a:t>
            </a:r>
          </a:p>
          <a:p>
            <a:endParaRPr lang="en-US" sz="2800" b="1" dirty="0"/>
          </a:p>
          <a:p>
            <a:r>
              <a:rPr lang="en-US" sz="2800" b="1" dirty="0" err="1"/>
              <a:t>C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</a:t>
            </a:r>
            <a:r>
              <a:rPr lang="es-ES" sz="2800" b="1" dirty="0" smtClean="0"/>
              <a:t>+3Q</a:t>
            </a:r>
            <a:r>
              <a:rPr lang="en-US" sz="2800" b="1" baseline="-25000" dirty="0" smtClean="0"/>
              <a:t>x</a:t>
            </a:r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83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719664"/>
          <a:ext cx="5976257" cy="564847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mr-IN" sz="2000" b="1" dirty="0" smtClean="0"/>
                        <a:t>…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879772" y="1518558"/>
            <a:ext cx="40491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Costs for the firm of producing x</a:t>
            </a:r>
          </a:p>
          <a:p>
            <a:endParaRPr lang="en-US" sz="2800" b="1" dirty="0"/>
          </a:p>
          <a:p>
            <a:r>
              <a:rPr lang="en-US" sz="2800" b="1" dirty="0" err="1"/>
              <a:t>C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+ </a:t>
            </a:r>
            <a:r>
              <a:rPr lang="es-ES" sz="2800" b="1" dirty="0" smtClean="0"/>
              <a:t>Q</a:t>
            </a:r>
            <a:r>
              <a:rPr lang="en-US" sz="2800" b="1" baseline="-25000" dirty="0" smtClean="0"/>
              <a:t>x </a:t>
            </a:r>
            <a:r>
              <a:rPr lang="es-ES" sz="2800" b="1" dirty="0" smtClean="0"/>
              <a:t>-</a:t>
            </a:r>
            <a:r>
              <a:rPr lang="en-US" sz="2800" b="1" dirty="0" smtClean="0"/>
              <a:t> </a:t>
            </a:r>
            <a:r>
              <a:rPr lang="es-ES" sz="2800" b="1" dirty="0" smtClean="0"/>
              <a:t>Q</a:t>
            </a:r>
            <a:r>
              <a:rPr lang="en-US" sz="2800" b="1" baseline="-25000" dirty="0" smtClean="0"/>
              <a:t>x </a:t>
            </a:r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768751" y="4135172"/>
            <a:ext cx="4745845" cy="2101339"/>
          </a:xfrm>
          <a:prstGeom prst="wedgeEllipseCallout">
            <a:avLst>
              <a:gd name="adj1" fmla="val 78484"/>
              <a:gd name="adj2" fmla="val -7080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47723" y="4395788"/>
            <a:ext cx="404916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3600" b="1" dirty="0" smtClean="0"/>
              <a:t>In Zoom </a:t>
            </a:r>
            <a:r>
              <a:rPr lang="es-ES" sz="3600" b="1" dirty="0" err="1" smtClean="0"/>
              <a:t>class</a:t>
            </a:r>
            <a:r>
              <a:rPr lang="es-ES" sz="3600" b="1" dirty="0" smtClean="0"/>
              <a:t> (</a:t>
            </a:r>
            <a:r>
              <a:rPr lang="es-ES" sz="3600" b="1" dirty="0" err="1" smtClean="0"/>
              <a:t>now</a:t>
            </a:r>
            <a:r>
              <a:rPr lang="es-ES" sz="3600" b="1" dirty="0" smtClean="0"/>
              <a:t>)</a:t>
            </a:r>
            <a:endParaRPr lang="en-US" sz="36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42042" y="3159858"/>
            <a:ext cx="659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2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61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4095" y="370557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07723" y="675292"/>
            <a:ext cx="5360620" cy="45498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Callout 13"/>
          <p:cNvSpPr/>
          <p:nvPr/>
        </p:nvSpPr>
        <p:spPr>
          <a:xfrm>
            <a:off x="0" y="573275"/>
            <a:ext cx="4745845" cy="2101339"/>
          </a:xfrm>
          <a:prstGeom prst="wedgeEllipseCallout">
            <a:avLst>
              <a:gd name="adj1" fmla="val 64447"/>
              <a:gd name="adj2" fmla="val 3363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7356" y="631221"/>
            <a:ext cx="40491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s-ES" sz="2400" b="1" dirty="0" smtClean="0"/>
              <a:t>Marginal </a:t>
            </a:r>
            <a:r>
              <a:rPr lang="es-ES" sz="2400" b="1" dirty="0" err="1" smtClean="0"/>
              <a:t>Cost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this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example</a:t>
            </a:r>
            <a:endParaRPr lang="en-US" sz="2400" b="1" baseline="-250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Much more realistic</a:t>
            </a:r>
            <a:endParaRPr lang="en-US" sz="24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3032" y="318075"/>
            <a:ext cx="40491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Costs for the firm of producing x</a:t>
            </a:r>
          </a:p>
          <a:p>
            <a:endParaRPr lang="en-US" sz="2800" b="1" dirty="0"/>
          </a:p>
          <a:p>
            <a:r>
              <a:rPr lang="en-US" sz="2800" b="1" dirty="0" err="1"/>
              <a:t>C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+ </a:t>
            </a:r>
            <a:r>
              <a:rPr lang="es-ES" sz="2800" b="1" dirty="0" smtClean="0"/>
              <a:t>Q</a:t>
            </a:r>
            <a:r>
              <a:rPr lang="en-US" sz="2800" b="1" baseline="-25000" dirty="0" smtClean="0"/>
              <a:t>x </a:t>
            </a:r>
            <a:r>
              <a:rPr lang="es-ES" sz="2800" b="1" dirty="0" smtClean="0"/>
              <a:t>-</a:t>
            </a:r>
            <a:r>
              <a:rPr lang="en-US" sz="2800" b="1" dirty="0" smtClean="0"/>
              <a:t> </a:t>
            </a:r>
            <a:r>
              <a:rPr lang="es-ES" sz="2800" b="1" dirty="0" smtClean="0"/>
              <a:t>Q</a:t>
            </a:r>
            <a:r>
              <a:rPr lang="en-US" sz="2800" b="1" baseline="-25000" dirty="0" smtClean="0"/>
              <a:t>x </a:t>
            </a:r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7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4095" y="370557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07723" y="675292"/>
            <a:ext cx="5360620" cy="45498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Callout 13"/>
          <p:cNvSpPr/>
          <p:nvPr/>
        </p:nvSpPr>
        <p:spPr>
          <a:xfrm>
            <a:off x="0" y="573275"/>
            <a:ext cx="4745845" cy="2101339"/>
          </a:xfrm>
          <a:prstGeom prst="wedgeEllipseCallout">
            <a:avLst>
              <a:gd name="adj1" fmla="val 64447"/>
              <a:gd name="adj2" fmla="val 3363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7356" y="631221"/>
            <a:ext cx="40491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s-ES" sz="2400" b="1" dirty="0" smtClean="0"/>
              <a:t>Marginal </a:t>
            </a:r>
            <a:r>
              <a:rPr lang="es-ES" sz="2400" b="1" dirty="0" err="1" smtClean="0"/>
              <a:t>Cost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this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example</a:t>
            </a:r>
            <a:endParaRPr lang="en-US" sz="2400" b="1" baseline="-250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Much more realistic</a:t>
            </a:r>
            <a:endParaRPr lang="en-US" sz="24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3032" y="318075"/>
            <a:ext cx="40491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Costs for the firm of producing x</a:t>
            </a:r>
          </a:p>
          <a:p>
            <a:endParaRPr lang="en-US" sz="2800" b="1" dirty="0"/>
          </a:p>
          <a:p>
            <a:r>
              <a:rPr lang="en-US" sz="2800" b="1" dirty="0" err="1"/>
              <a:t>C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+ </a:t>
            </a:r>
            <a:r>
              <a:rPr lang="es-ES" sz="2800" b="1" dirty="0" smtClean="0"/>
              <a:t>Q</a:t>
            </a:r>
            <a:r>
              <a:rPr lang="en-US" sz="2800" b="1" baseline="-25000" dirty="0" smtClean="0"/>
              <a:t>x </a:t>
            </a:r>
            <a:r>
              <a:rPr lang="es-ES" sz="2800" b="1" dirty="0" smtClean="0"/>
              <a:t>-</a:t>
            </a:r>
            <a:r>
              <a:rPr lang="en-US" sz="2800" b="1" dirty="0" smtClean="0"/>
              <a:t> </a:t>
            </a:r>
            <a:r>
              <a:rPr lang="es-ES" sz="2800" b="1" dirty="0" smtClean="0"/>
              <a:t>Q</a:t>
            </a:r>
            <a:r>
              <a:rPr lang="en-US" sz="2800" b="1" baseline="-25000" dirty="0" smtClean="0"/>
              <a:t>x </a:t>
            </a:r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55" y="4311372"/>
            <a:ext cx="1674622" cy="17627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506671" y="3662273"/>
            <a:ext cx="63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mtClean="0"/>
              <a:t>$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15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4095" y="370557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07723" y="675292"/>
            <a:ext cx="5360620" cy="45498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Callout 13"/>
          <p:cNvSpPr/>
          <p:nvPr/>
        </p:nvSpPr>
        <p:spPr>
          <a:xfrm>
            <a:off x="0" y="573275"/>
            <a:ext cx="4745845" cy="2101339"/>
          </a:xfrm>
          <a:prstGeom prst="wedgeEllipseCallout">
            <a:avLst>
              <a:gd name="adj1" fmla="val 64447"/>
              <a:gd name="adj2" fmla="val 3363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7356" y="631221"/>
            <a:ext cx="40491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s-ES" sz="2400" b="1" dirty="0" smtClean="0"/>
              <a:t>Marginal </a:t>
            </a:r>
            <a:r>
              <a:rPr lang="es-ES" sz="2400" b="1" dirty="0" err="1" smtClean="0"/>
              <a:t>Cost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this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example</a:t>
            </a:r>
            <a:endParaRPr lang="en-US" sz="2400" b="1" baseline="-250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Much more realistic</a:t>
            </a:r>
            <a:endParaRPr lang="en-US" sz="24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3032" y="318075"/>
            <a:ext cx="40491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Costs for the firm of producing x</a:t>
            </a:r>
          </a:p>
          <a:p>
            <a:endParaRPr lang="en-US" sz="2800" b="1" dirty="0"/>
          </a:p>
          <a:p>
            <a:r>
              <a:rPr lang="en-US" sz="2800" b="1" dirty="0" err="1"/>
              <a:t>C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+ </a:t>
            </a:r>
            <a:r>
              <a:rPr lang="es-ES" sz="2800" b="1" dirty="0" smtClean="0"/>
              <a:t>Q</a:t>
            </a:r>
            <a:r>
              <a:rPr lang="en-US" sz="2800" b="1" baseline="-25000" dirty="0" smtClean="0"/>
              <a:t>x </a:t>
            </a:r>
            <a:r>
              <a:rPr lang="es-ES" sz="2800" b="1" dirty="0" smtClean="0"/>
              <a:t>-</a:t>
            </a:r>
            <a:r>
              <a:rPr lang="en-US" sz="2800" b="1" dirty="0" smtClean="0"/>
              <a:t> </a:t>
            </a:r>
            <a:r>
              <a:rPr lang="es-ES" sz="2800" b="1" dirty="0" smtClean="0"/>
              <a:t>Q</a:t>
            </a:r>
            <a:r>
              <a:rPr lang="en-US" sz="2800" b="1" baseline="-25000" dirty="0" smtClean="0"/>
              <a:t>x </a:t>
            </a:r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55" y="4311372"/>
            <a:ext cx="1674622" cy="17627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62308" y="3778889"/>
            <a:ext cx="63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/>
              <a:t>$$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44" y="4297423"/>
            <a:ext cx="1674622" cy="17627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59071" y="3814673"/>
            <a:ext cx="63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mtClean="0"/>
              <a:t>$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898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4095" y="370557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a</a:t>
            </a: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) What does the Marginal Revenue Curve look like?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2607723" y="675292"/>
            <a:ext cx="5360620" cy="454985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Callout 13"/>
          <p:cNvSpPr/>
          <p:nvPr/>
        </p:nvSpPr>
        <p:spPr>
          <a:xfrm>
            <a:off x="0" y="573275"/>
            <a:ext cx="4745845" cy="2101339"/>
          </a:xfrm>
          <a:prstGeom prst="wedgeEllipseCallout">
            <a:avLst>
              <a:gd name="adj1" fmla="val 64447"/>
              <a:gd name="adj2" fmla="val 3363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67356" y="631221"/>
            <a:ext cx="404916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s-ES" sz="2400" b="1" dirty="0" smtClean="0"/>
              <a:t>Marginal </a:t>
            </a:r>
            <a:r>
              <a:rPr lang="es-ES" sz="2400" b="1" dirty="0" err="1" smtClean="0"/>
              <a:t>Cost</a:t>
            </a:r>
            <a:r>
              <a:rPr lang="es-ES" sz="2400" b="1" dirty="0" smtClean="0"/>
              <a:t> in </a:t>
            </a:r>
            <a:r>
              <a:rPr lang="es-ES" sz="2400" b="1" dirty="0" err="1" smtClean="0"/>
              <a:t>this</a:t>
            </a:r>
            <a:r>
              <a:rPr lang="es-ES" sz="2400" b="1" dirty="0" smtClean="0"/>
              <a:t> </a:t>
            </a:r>
            <a:r>
              <a:rPr lang="es-ES" sz="2400" b="1" dirty="0" err="1" smtClean="0"/>
              <a:t>example</a:t>
            </a:r>
            <a:endParaRPr lang="en-US" sz="2400" b="1" baseline="-25000" dirty="0" smtClean="0"/>
          </a:p>
          <a:p>
            <a:endParaRPr lang="en-US" sz="2400" b="1" dirty="0" smtClean="0"/>
          </a:p>
          <a:p>
            <a:r>
              <a:rPr lang="en-US" sz="2400" b="1" dirty="0" smtClean="0"/>
              <a:t>Much more realistic</a:t>
            </a:r>
            <a:endParaRPr lang="en-US" sz="24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033032" y="318075"/>
            <a:ext cx="40491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n-US" sz="2800" b="1" dirty="0" smtClean="0"/>
              <a:t>Costs for the firm of producing x</a:t>
            </a:r>
          </a:p>
          <a:p>
            <a:endParaRPr lang="en-US" sz="2800" b="1" dirty="0"/>
          </a:p>
          <a:p>
            <a:r>
              <a:rPr lang="en-US" sz="2800" b="1" dirty="0" err="1"/>
              <a:t>C</a:t>
            </a:r>
            <a:r>
              <a:rPr lang="en-US" sz="2800" b="1" baseline="-25000" dirty="0" err="1" smtClean="0"/>
              <a:t>x</a:t>
            </a:r>
            <a:r>
              <a:rPr lang="en-US" sz="2800" b="1" dirty="0" smtClean="0"/>
              <a:t> = 20 + </a:t>
            </a:r>
            <a:r>
              <a:rPr lang="es-ES" sz="2800" b="1" dirty="0" smtClean="0"/>
              <a:t>Q</a:t>
            </a:r>
            <a:r>
              <a:rPr lang="en-US" sz="2800" b="1" baseline="-25000" dirty="0" smtClean="0"/>
              <a:t>x </a:t>
            </a:r>
            <a:r>
              <a:rPr lang="es-ES" sz="2800" b="1" dirty="0" smtClean="0"/>
              <a:t>-</a:t>
            </a:r>
            <a:r>
              <a:rPr lang="en-US" sz="2800" b="1" dirty="0" smtClean="0"/>
              <a:t> </a:t>
            </a:r>
            <a:r>
              <a:rPr lang="es-ES" sz="2800" b="1" dirty="0" smtClean="0"/>
              <a:t>Q</a:t>
            </a:r>
            <a:r>
              <a:rPr lang="en-US" sz="2800" b="1" baseline="-25000" dirty="0" smtClean="0"/>
              <a:t>x </a:t>
            </a:r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755" y="4311372"/>
            <a:ext cx="1674622" cy="176276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360658" y="3741702"/>
            <a:ext cx="63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mtClean="0"/>
              <a:t>$$</a:t>
            </a:r>
            <a:endParaRPr lang="en-US" sz="2800" b="1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44" y="4297423"/>
            <a:ext cx="1674622" cy="17627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6692413" y="3737144"/>
            <a:ext cx="6387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mtClean="0"/>
              <a:t>$</a:t>
            </a:r>
            <a:endParaRPr lang="en-US" sz="2800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2637" y="4268439"/>
            <a:ext cx="1674622" cy="176276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0030553" y="3730214"/>
            <a:ext cx="811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smtClean="0"/>
              <a:t>$$$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449572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830" y="2010834"/>
            <a:ext cx="789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Definition: </a:t>
            </a:r>
            <a:r>
              <a:rPr lang="en-US" sz="2800" dirty="0">
                <a:solidFill>
                  <a:schemeClr val="bg1"/>
                </a:solidFill>
              </a:rPr>
              <a:t>Cost or benefit </a:t>
            </a:r>
            <a:r>
              <a:rPr lang="en-US" sz="2800" b="1" dirty="0">
                <a:solidFill>
                  <a:schemeClr val="bg1"/>
                </a:solidFill>
              </a:rPr>
              <a:t>born by a third party </a:t>
            </a:r>
            <a:r>
              <a:rPr lang="en-US" sz="2800" dirty="0">
                <a:solidFill>
                  <a:schemeClr val="bg1"/>
                </a:solidFill>
              </a:rPr>
              <a:t>who is not directly involved in the production or consumption scheme of that good or service  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6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6413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265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194772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396094" y="1871992"/>
            <a:ext cx="2367643" cy="1954337"/>
          </a:xfrm>
          <a:prstGeom prst="wedgeEllipseCallout">
            <a:avLst>
              <a:gd name="adj1" fmla="val 49977"/>
              <a:gd name="adj2" fmla="val -85435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25926" y="2164889"/>
            <a:ext cx="181396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smtClean="0"/>
              <a:t>Total </a:t>
            </a:r>
            <a:r>
              <a:rPr lang="es-ES" sz="2800" b="1" dirty="0" err="1" smtClean="0"/>
              <a:t>Costs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1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537892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396094" y="1871992"/>
            <a:ext cx="2367643" cy="1954337"/>
          </a:xfrm>
          <a:prstGeom prst="wedgeEllipseCallout">
            <a:avLst>
              <a:gd name="adj1" fmla="val 82467"/>
              <a:gd name="adj2" fmla="val -8395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949777" y="1871992"/>
            <a:ext cx="18139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smtClean="0"/>
              <a:t>Marginal   </a:t>
            </a:r>
            <a:r>
              <a:rPr lang="es-ES" sz="2800" b="1" dirty="0" err="1" smtClean="0"/>
              <a:t>Costs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4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4808610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279980" y="2606423"/>
            <a:ext cx="4580163" cy="3643437"/>
          </a:xfrm>
          <a:prstGeom prst="wedgeEllipseCallout">
            <a:avLst>
              <a:gd name="adj1" fmla="val 22257"/>
              <a:gd name="adj2" fmla="val -87934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365829" y="3216485"/>
            <a:ext cx="283692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smtClean="0"/>
              <a:t>Marginal </a:t>
            </a:r>
            <a:r>
              <a:rPr lang="es-ES" sz="2800" b="1" dirty="0" err="1" smtClean="0"/>
              <a:t>Costs</a:t>
            </a:r>
            <a:r>
              <a:rPr lang="es-ES" sz="2800" b="1" dirty="0" smtClean="0"/>
              <a:t>: </a:t>
            </a:r>
            <a:r>
              <a:rPr lang="es-ES" sz="2800" b="1" dirty="0" err="1" smtClean="0"/>
              <a:t>cost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every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additional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unit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7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042507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1396094" y="1871993"/>
            <a:ext cx="3219449" cy="2496808"/>
          </a:xfrm>
          <a:prstGeom prst="wedgeEllipseCallout">
            <a:avLst>
              <a:gd name="adj1" fmla="val 82467"/>
              <a:gd name="adj2" fmla="val -8395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14287" y="2024830"/>
            <a:ext cx="259805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Profit</a:t>
            </a:r>
            <a:r>
              <a:rPr lang="es-ES" sz="2800" b="1" dirty="0" smtClean="0"/>
              <a:t> = </a:t>
            </a:r>
          </a:p>
          <a:p>
            <a:r>
              <a:rPr lang="es-ES" sz="2800" b="1" dirty="0" smtClean="0"/>
              <a:t>Total </a:t>
            </a:r>
            <a:r>
              <a:rPr lang="es-ES" sz="2800" b="1" dirty="0" err="1" smtClean="0"/>
              <a:t>Revenue</a:t>
            </a:r>
            <a:r>
              <a:rPr lang="es-ES" sz="2800" b="1" dirty="0" smtClean="0"/>
              <a:t> </a:t>
            </a:r>
            <a:r>
              <a:rPr lang="mr-IN" sz="2800" b="1" dirty="0" smtClean="0"/>
              <a:t>–</a:t>
            </a:r>
            <a:r>
              <a:rPr lang="es-ES" sz="2800" b="1" dirty="0" smtClean="0"/>
              <a:t> Total </a:t>
            </a:r>
            <a:r>
              <a:rPr lang="es-ES" sz="2800" b="1" dirty="0" err="1" smtClean="0"/>
              <a:t>Cost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3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50407"/>
              </p:ext>
            </p:extLst>
          </p:nvPr>
        </p:nvGraphicFramePr>
        <p:xfrm>
          <a:off x="0" y="706601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0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98745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8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177121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854309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72830" y="2010834"/>
            <a:ext cx="789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Definition: Cost or benefit </a:t>
            </a:r>
            <a:r>
              <a:rPr lang="en-US" sz="2800" b="1" dirty="0"/>
              <a:t>born by a third party </a:t>
            </a:r>
            <a:r>
              <a:rPr lang="en-US" sz="2800" dirty="0"/>
              <a:t>who is not directly involved in the production or consumption scheme of that good or service  </a:t>
            </a:r>
          </a:p>
        </p:txBody>
      </p:sp>
      <p:sp>
        <p:nvSpPr>
          <p:cNvPr id="7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39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73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826182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03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08287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224358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8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96010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69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14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6411686" y="2285878"/>
            <a:ext cx="4745845" cy="3936476"/>
          </a:xfrm>
          <a:prstGeom prst="wedgeEllipseCallout">
            <a:avLst>
              <a:gd name="adj1" fmla="val -55375"/>
              <a:gd name="adj2" fmla="val -88449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108371" y="3382912"/>
            <a:ext cx="4049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smtClean="0"/>
              <a:t>Can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firm</a:t>
            </a:r>
            <a:r>
              <a:rPr lang="es-ES" sz="2800" b="1" dirty="0" smtClean="0"/>
              <a:t> decide </a:t>
            </a:r>
            <a:r>
              <a:rPr lang="es-ES" sz="2800" b="1" dirty="0" err="1" smtClean="0"/>
              <a:t>just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with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information</a:t>
            </a:r>
            <a:r>
              <a:rPr lang="es-ES" sz="2800" b="1" dirty="0" smtClean="0"/>
              <a:t>?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6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Oval Callout 7"/>
          <p:cNvSpPr/>
          <p:nvPr/>
        </p:nvSpPr>
        <p:spPr>
          <a:xfrm>
            <a:off x="6411686" y="2285878"/>
            <a:ext cx="4745845" cy="3936476"/>
          </a:xfrm>
          <a:prstGeom prst="wedgeEllipseCallout">
            <a:avLst>
              <a:gd name="adj1" fmla="val -55375"/>
              <a:gd name="adj2" fmla="val -88449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51271" y="3179712"/>
            <a:ext cx="40491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8000" b="1" dirty="0" smtClean="0"/>
              <a:t>CAN!</a:t>
            </a:r>
            <a:endParaRPr lang="en-US" sz="80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90799" y="1248229"/>
            <a:ext cx="783771" cy="4606416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528" y="1248228"/>
            <a:ext cx="783771" cy="4606416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72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90799" y="1248229"/>
            <a:ext cx="783771" cy="4073071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528" y="1248228"/>
            <a:ext cx="783771" cy="4073072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90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90799" y="1248229"/>
            <a:ext cx="783771" cy="4073071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528" y="1248228"/>
            <a:ext cx="783771" cy="4073072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6241" y="5156305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54284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22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1586536"/>
            <a:ext cx="113263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What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happens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when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our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activities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hurt</a:t>
            </a:r>
            <a:r>
              <a:rPr lang="es-ES" sz="2800" b="1" dirty="0" smtClean="0"/>
              <a:t>/</a:t>
            </a:r>
            <a:r>
              <a:rPr lang="es-ES" sz="2800" b="1" dirty="0" err="1" smtClean="0"/>
              <a:t>benefit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others</a:t>
            </a:r>
            <a:r>
              <a:rPr lang="es-ES" sz="2800" b="1" dirty="0" smtClean="0"/>
              <a:t>?</a:t>
            </a:r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How</a:t>
            </a:r>
            <a:r>
              <a:rPr lang="es-ES" sz="2800" b="1" dirty="0" smtClean="0"/>
              <a:t> can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goverment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prevent</a:t>
            </a:r>
            <a:r>
              <a:rPr lang="es-ES" sz="2800" b="1" dirty="0" smtClean="0"/>
              <a:t>/</a:t>
            </a:r>
            <a:r>
              <a:rPr lang="es-ES" sz="2800" b="1" dirty="0" err="1" smtClean="0"/>
              <a:t>incentivize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them</a:t>
            </a:r>
            <a:r>
              <a:rPr lang="es-ES" sz="2800" b="1" dirty="0" smtClean="0"/>
              <a:t>?</a:t>
            </a:r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What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happens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with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goods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that</a:t>
            </a:r>
            <a:r>
              <a:rPr lang="es-ES" sz="2800" b="1" dirty="0" smtClean="0"/>
              <a:t> are </a:t>
            </a:r>
            <a:r>
              <a:rPr lang="es-ES" sz="2800" b="1" dirty="0" err="1" smtClean="0"/>
              <a:t>not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privately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consumed</a:t>
            </a:r>
            <a:r>
              <a:rPr lang="es-ES" sz="2800" b="1" dirty="0" smtClean="0"/>
              <a:t>? </a:t>
            </a:r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How</a:t>
            </a:r>
            <a:r>
              <a:rPr lang="es-ES" sz="2800" b="1" dirty="0" smtClean="0"/>
              <a:t> do </a:t>
            </a:r>
            <a:r>
              <a:rPr lang="es-ES" sz="2800" b="1" dirty="0" err="1" smtClean="0"/>
              <a:t>firms</a:t>
            </a:r>
            <a:r>
              <a:rPr lang="es-ES" sz="2800" b="1" dirty="0" smtClean="0"/>
              <a:t> decide </a:t>
            </a:r>
            <a:r>
              <a:rPr lang="es-ES" sz="2800" b="1" dirty="0" err="1" smtClean="0"/>
              <a:t>exactly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how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much</a:t>
            </a:r>
            <a:r>
              <a:rPr lang="es-ES" sz="2800" b="1" dirty="0" smtClean="0"/>
              <a:t> to produce?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 Today</a:t>
            </a:r>
          </a:p>
        </p:txBody>
      </p:sp>
    </p:spTree>
    <p:extLst>
      <p:ext uri="{BB962C8B-B14F-4D97-AF65-F5344CB8AC3E}">
        <p14:creationId xmlns:p14="http://schemas.microsoft.com/office/powerpoint/2010/main" val="12019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5600" y="1320800"/>
            <a:ext cx="77123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Examples 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Definition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/>
              <a:t>Modeling in a graph 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Finding the social optimum 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What can governments do? Finding the correct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policy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Welfare analysis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Can governments implement wrong policies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 (tutorial)  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038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652" y="2202873"/>
            <a:ext cx="3332279" cy="221520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590799" y="1248229"/>
            <a:ext cx="783771" cy="4073071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528" y="1248228"/>
            <a:ext cx="783771" cy="4073072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6241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54284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6183086" y="766153"/>
            <a:ext cx="4745845" cy="3936476"/>
          </a:xfrm>
          <a:prstGeom prst="wedgeEllipseCallout">
            <a:avLst>
              <a:gd name="adj1" fmla="val -76591"/>
              <a:gd name="adj2" fmla="val 71157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885215" y="1729278"/>
            <a:ext cx="4049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Unit</a:t>
            </a:r>
            <a:r>
              <a:rPr lang="es-ES" sz="2800" b="1" dirty="0" smtClean="0"/>
              <a:t> 8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worth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producing</a:t>
            </a:r>
            <a:r>
              <a:rPr lang="es-ES" sz="2800" b="1" dirty="0" smtClean="0"/>
              <a:t> 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82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90799" y="1248229"/>
            <a:ext cx="783771" cy="4073071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528" y="1248228"/>
            <a:ext cx="783771" cy="4073072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6241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54284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6841346" y="4648199"/>
            <a:ext cx="4745845" cy="1864833"/>
          </a:xfrm>
          <a:prstGeom prst="wedgeEllipseCallout">
            <a:avLst>
              <a:gd name="adj1" fmla="val -86225"/>
              <a:gd name="adj2" fmla="val 1905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84990" y="4592760"/>
            <a:ext cx="4049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Unit</a:t>
            </a:r>
            <a:r>
              <a:rPr lang="es-ES" sz="2800" b="1" dirty="0" smtClean="0"/>
              <a:t> 8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worth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producing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Let’s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check</a:t>
            </a:r>
            <a:r>
              <a:rPr lang="es-ES" sz="2800" b="1" dirty="0" smtClean="0"/>
              <a:t>!  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95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7795637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-20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90799" y="1248229"/>
            <a:ext cx="783771" cy="4073071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528" y="1248228"/>
            <a:ext cx="783771" cy="4073072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6241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54284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6841346" y="4648199"/>
            <a:ext cx="4745845" cy="1864833"/>
          </a:xfrm>
          <a:prstGeom prst="wedgeEllipseCallout">
            <a:avLst>
              <a:gd name="adj1" fmla="val -86225"/>
              <a:gd name="adj2" fmla="val 1905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84990" y="4592760"/>
            <a:ext cx="4049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Unit</a:t>
            </a:r>
            <a:r>
              <a:rPr lang="es-ES" sz="2800" b="1" dirty="0" smtClean="0"/>
              <a:t> 8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worth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producing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Let’s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check</a:t>
            </a:r>
            <a:r>
              <a:rPr lang="es-ES" sz="2800" b="1" dirty="0" smtClean="0"/>
              <a:t>!  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57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037493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-20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90799" y="1248229"/>
            <a:ext cx="783771" cy="4073071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528" y="1248228"/>
            <a:ext cx="783771" cy="4073072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6241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54284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6841346" y="4648199"/>
            <a:ext cx="4745845" cy="1864833"/>
          </a:xfrm>
          <a:prstGeom prst="wedgeEllipseCallout">
            <a:avLst>
              <a:gd name="adj1" fmla="val -86225"/>
              <a:gd name="adj2" fmla="val 1905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84990" y="4592760"/>
            <a:ext cx="4049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Unit</a:t>
            </a:r>
            <a:r>
              <a:rPr lang="es-ES" sz="2800" b="1" dirty="0" smtClean="0"/>
              <a:t> 8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worth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producing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Let’s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check</a:t>
            </a:r>
            <a:r>
              <a:rPr lang="es-ES" sz="2800" b="1" dirty="0" smtClean="0"/>
              <a:t>!  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0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4927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-20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90799" y="1248229"/>
            <a:ext cx="783771" cy="4073071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528" y="1248228"/>
            <a:ext cx="783771" cy="4073072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6241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54284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6841346" y="4648199"/>
            <a:ext cx="4745845" cy="1864833"/>
          </a:xfrm>
          <a:prstGeom prst="wedgeEllipseCallout">
            <a:avLst>
              <a:gd name="adj1" fmla="val -86225"/>
              <a:gd name="adj2" fmla="val 1905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84990" y="4592760"/>
            <a:ext cx="4049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Unit</a:t>
            </a:r>
            <a:r>
              <a:rPr lang="es-ES" sz="2800" b="1" dirty="0" smtClean="0"/>
              <a:t> 8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worth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producing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Let’s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check</a:t>
            </a:r>
            <a:r>
              <a:rPr lang="es-ES" sz="2800" b="1" dirty="0" smtClean="0"/>
              <a:t>!  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46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208810"/>
              </p:ext>
            </p:extLst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-20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50</a:t>
                      </a:r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76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96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118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116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90799" y="1248229"/>
            <a:ext cx="783771" cy="4073071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528" y="1248228"/>
            <a:ext cx="783771" cy="4073072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6241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54284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6841346" y="4648199"/>
            <a:ext cx="4745845" cy="1864833"/>
          </a:xfrm>
          <a:prstGeom prst="wedgeEllipseCallout">
            <a:avLst>
              <a:gd name="adj1" fmla="val -87831"/>
              <a:gd name="adj2" fmla="val 11439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84990" y="4592760"/>
            <a:ext cx="4049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Unit</a:t>
            </a:r>
            <a:r>
              <a:rPr lang="es-ES" sz="2800" b="1" dirty="0" smtClean="0"/>
              <a:t> 8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worth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producing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Let’s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check</a:t>
            </a:r>
            <a:r>
              <a:rPr lang="es-ES" sz="2800" b="1" dirty="0" smtClean="0"/>
              <a:t>!  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3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-20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50</a:t>
                      </a:r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76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96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118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116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90799" y="1248229"/>
            <a:ext cx="783771" cy="4073071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528" y="1248228"/>
            <a:ext cx="783771" cy="4073072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6241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54284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6841346" y="4648199"/>
            <a:ext cx="4745845" cy="1864833"/>
          </a:xfrm>
          <a:prstGeom prst="wedgeEllipseCallout">
            <a:avLst>
              <a:gd name="adj1" fmla="val -87831"/>
              <a:gd name="adj2" fmla="val 11439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84990" y="4592760"/>
            <a:ext cx="4049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Unit</a:t>
            </a:r>
            <a:r>
              <a:rPr lang="es-ES" sz="2800" b="1" dirty="0" smtClean="0"/>
              <a:t> 8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worth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producing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Let’s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check</a:t>
            </a:r>
            <a:r>
              <a:rPr lang="es-ES" sz="2800" b="1" dirty="0" smtClean="0"/>
              <a:t>!  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885215" y="1001988"/>
            <a:ext cx="4745845" cy="2693712"/>
          </a:xfrm>
          <a:prstGeom prst="wedgeEllipseCallout">
            <a:avLst>
              <a:gd name="adj1" fmla="val -72577"/>
              <a:gd name="adj2" fmla="val 10055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38031" y="913116"/>
            <a:ext cx="4049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Profit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maximized</a:t>
            </a:r>
            <a:r>
              <a:rPr lang="es-ES" sz="2800" b="1" dirty="0" smtClean="0"/>
              <a:t> at 7 </a:t>
            </a:r>
            <a:r>
              <a:rPr lang="es-ES" sz="2800" b="1" dirty="0" err="1" smtClean="0"/>
              <a:t>units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83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44200" y="220287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1"/>
            <a:ext cx="12192000" cy="522514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</a:t>
            </a:r>
            <a:r>
              <a:rPr lang="en-US" sz="4000" dirty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Maximizing profits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/>
          </p:nvPr>
        </p:nvGraphicFramePr>
        <p:xfrm>
          <a:off x="0" y="719664"/>
          <a:ext cx="5976257" cy="51349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53751"/>
                <a:gridCol w="853751"/>
                <a:gridCol w="853751"/>
                <a:gridCol w="853751"/>
                <a:gridCol w="853751"/>
                <a:gridCol w="853751"/>
                <a:gridCol w="853751"/>
              </a:tblGrid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Q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MR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Profit</a:t>
                      </a:r>
                      <a:endParaRPr lang="en-US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 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-20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38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34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50</a:t>
                      </a:r>
                      <a:endParaRPr lang="en-US" sz="2000" b="1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26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4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76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96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30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5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40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168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50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118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26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7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182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62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120</a:t>
                      </a:r>
                      <a:endParaRPr lang="en-US" sz="2000" b="1" dirty="0"/>
                    </a:p>
                  </a:txBody>
                  <a:tcPr anchor="ctr"/>
                </a:tc>
              </a:tr>
              <a:tr h="513498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24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8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192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10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/>
                        <a:t>76</a:t>
                      </a:r>
                      <a:endParaRPr lang="en-US" sz="2000" b="1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14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116</a:t>
                      </a:r>
                      <a:endParaRPr lang="en-US" sz="2000" b="1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2590799" y="1248229"/>
            <a:ext cx="783771" cy="4073071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283528" y="1248228"/>
            <a:ext cx="783771" cy="4073072"/>
          </a:xfrm>
          <a:prstGeom prst="roundRect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96241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354284" y="5229347"/>
            <a:ext cx="778329" cy="717250"/>
          </a:xfrm>
          <a:prstGeom prst="ellipse">
            <a:avLst/>
          </a:prstGeom>
          <a:solidFill>
            <a:srgbClr val="C00000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Callout 11"/>
          <p:cNvSpPr/>
          <p:nvPr/>
        </p:nvSpPr>
        <p:spPr>
          <a:xfrm>
            <a:off x="6841346" y="4648199"/>
            <a:ext cx="4745845" cy="1864833"/>
          </a:xfrm>
          <a:prstGeom prst="wedgeEllipseCallout">
            <a:avLst>
              <a:gd name="adj1" fmla="val -87831"/>
              <a:gd name="adj2" fmla="val 11439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84990" y="4592760"/>
            <a:ext cx="404916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Unit</a:t>
            </a:r>
            <a:r>
              <a:rPr lang="es-ES" sz="2800" b="1" dirty="0" smtClean="0"/>
              <a:t> 8 </a:t>
            </a:r>
            <a:r>
              <a:rPr lang="es-ES" sz="2800" b="1" dirty="0" err="1" smtClean="0"/>
              <a:t>is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not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worth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producing</a:t>
            </a:r>
            <a:r>
              <a:rPr lang="es-ES" sz="2800" b="1" dirty="0" smtClean="0"/>
              <a:t>. </a:t>
            </a:r>
            <a:r>
              <a:rPr lang="es-ES" sz="2800" b="1" dirty="0" err="1" smtClean="0"/>
              <a:t>Let’s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check</a:t>
            </a:r>
            <a:r>
              <a:rPr lang="es-ES" sz="2800" b="1" dirty="0" smtClean="0"/>
              <a:t>!  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6885215" y="1001988"/>
            <a:ext cx="4745845" cy="2693712"/>
          </a:xfrm>
          <a:prstGeom prst="wedgeEllipseCallout">
            <a:avLst>
              <a:gd name="adj1" fmla="val -72577"/>
              <a:gd name="adj2" fmla="val 100550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538031" y="913116"/>
            <a:ext cx="40491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Profit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maximized</a:t>
            </a:r>
            <a:r>
              <a:rPr lang="es-ES" sz="2800" b="1" dirty="0" smtClean="0"/>
              <a:t> at 7 </a:t>
            </a:r>
            <a:r>
              <a:rPr lang="es-ES" sz="2800" b="1" dirty="0" err="1" smtClean="0"/>
              <a:t>units</a:t>
            </a:r>
            <a:r>
              <a:rPr lang="es-ES" sz="2800" b="1" dirty="0"/>
              <a:t> </a:t>
            </a:r>
            <a:endParaRPr lang="es-ES" sz="2800" b="1" dirty="0" smtClean="0"/>
          </a:p>
          <a:p>
            <a:r>
              <a:rPr lang="es-ES" sz="2800" b="1" dirty="0" err="1" smtClean="0"/>
              <a:t>Exactly</a:t>
            </a:r>
            <a:r>
              <a:rPr lang="es-ES" sz="2800" b="1" dirty="0" smtClean="0"/>
              <a:t> as marginal </a:t>
            </a:r>
            <a:r>
              <a:rPr lang="es-ES" sz="2800" b="1" dirty="0" err="1" smtClean="0"/>
              <a:t>analysis</a:t>
            </a:r>
            <a:r>
              <a:rPr lang="es-ES" sz="2800" b="1" dirty="0" smtClean="0"/>
              <a:t> has </a:t>
            </a:r>
            <a:r>
              <a:rPr lang="es-ES" sz="2800" b="1" dirty="0" err="1" smtClean="0"/>
              <a:t>predicted</a:t>
            </a:r>
            <a:endParaRPr lang="en-US" sz="2800" b="1" baseline="-25000" dirty="0" smtClean="0"/>
          </a:p>
          <a:p>
            <a:endParaRPr lang="en-US" sz="2800" b="1" dirty="0"/>
          </a:p>
          <a:p>
            <a:r>
              <a:rPr lang="en-US" sz="2800" b="1" dirty="0" smtClean="0"/>
              <a:t> </a:t>
            </a:r>
            <a:endParaRPr lang="en-US" sz="2800" b="1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33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2498437"/>
            <a:ext cx="7712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Marginal Revenue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75000"/>
                  </a:schemeClr>
                </a:solidFill>
              </a:rPr>
              <a:t>The decision of the firm: Marginal Cost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/>
              <a:t>Graphical analysis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                     Maximizing profits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56395" y="670333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sp>
        <p:nvSpPr>
          <p:cNvPr id="46" name="Oval 45"/>
          <p:cNvSpPr/>
          <p:nvPr/>
        </p:nvSpPr>
        <p:spPr>
          <a:xfrm>
            <a:off x="6385694" y="482279"/>
            <a:ext cx="5731329" cy="3105215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7633195" y="1466707"/>
            <a:ext cx="3236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How does this look graphically? </a:t>
            </a:r>
          </a:p>
        </p:txBody>
      </p:sp>
      <p:cxnSp>
        <p:nvCxnSpPr>
          <p:cNvPr id="32" name="Straight Connector 31"/>
          <p:cNvCxnSpPr/>
          <p:nvPr/>
        </p:nvCxnSpPr>
        <p:spPr>
          <a:xfrm>
            <a:off x="5106874" y="617490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4947155" y="6241048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8</a:t>
            </a:r>
            <a:endParaRPr lang="en-US" sz="2800" b="1" dirty="0" smtClean="0"/>
          </a:p>
        </p:txBody>
      </p:sp>
      <p:sp>
        <p:nvSpPr>
          <p:cNvPr id="41" name="TextBox 40"/>
          <p:cNvSpPr txBox="1"/>
          <p:nvPr/>
        </p:nvSpPr>
        <p:spPr>
          <a:xfrm>
            <a:off x="4347799" y="6236459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800" b="1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4511359" y="6162434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7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Externalities: how do we model them?</a:t>
            </a:r>
          </a:p>
        </p:txBody>
      </p:sp>
    </p:spTree>
    <p:extLst>
      <p:ext uri="{BB962C8B-B14F-4D97-AF65-F5344CB8AC3E}">
        <p14:creationId xmlns:p14="http://schemas.microsoft.com/office/powerpoint/2010/main" val="67917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                     Maximizing profits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56395" y="670333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89" y="77030"/>
            <a:ext cx="3885771" cy="3365500"/>
          </a:xfrm>
          <a:prstGeom prst="rect">
            <a:avLst/>
          </a:prstGeom>
        </p:spPr>
      </p:pic>
      <p:cxnSp>
        <p:nvCxnSpPr>
          <p:cNvPr id="40" name="Straight Connector 39"/>
          <p:cNvCxnSpPr/>
          <p:nvPr/>
        </p:nvCxnSpPr>
        <p:spPr>
          <a:xfrm>
            <a:off x="4511359" y="6162434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347799" y="6236459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800" b="1" dirty="0" smtClean="0"/>
          </a:p>
        </p:txBody>
      </p:sp>
      <p:cxnSp>
        <p:nvCxnSpPr>
          <p:cNvPr id="46" name="Straight Connector 45"/>
          <p:cNvCxnSpPr/>
          <p:nvPr/>
        </p:nvCxnSpPr>
        <p:spPr>
          <a:xfrm>
            <a:off x="5106874" y="617490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4947155" y="6241048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8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03075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                     Maximizing profits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56395" y="670333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89" y="77030"/>
            <a:ext cx="3885771" cy="336550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159389" y="607423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597657" y="607423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82005" y="5718917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11895" y="545791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71283" y="5232240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500099" y="4954007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Straight Connector 53"/>
          <p:cNvCxnSpPr/>
          <p:nvPr/>
        </p:nvCxnSpPr>
        <p:spPr>
          <a:xfrm>
            <a:off x="4511359" y="6162434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347799" y="6236459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800" b="1" dirty="0" smtClean="0"/>
          </a:p>
        </p:txBody>
      </p:sp>
      <p:cxnSp>
        <p:nvCxnSpPr>
          <p:cNvPr id="42" name="Straight Connector 41"/>
          <p:cNvCxnSpPr/>
          <p:nvPr/>
        </p:nvCxnSpPr>
        <p:spPr>
          <a:xfrm>
            <a:off x="5106874" y="617490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947155" y="6241048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8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2729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                     Maximizing profits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56395" y="670333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89" y="77030"/>
            <a:ext cx="3885771" cy="336550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159389" y="607423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597657" y="607423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82005" y="5718917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11895" y="545791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71283" y="5232240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954222" y="471352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10383" y="4484651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81883" y="422168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500099" y="4954007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4511359" y="6162434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347799" y="6236459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800" b="1" dirty="0" smtClean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5106874" y="617490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947155" y="6241048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8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13619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                     Maximizing profits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56395" y="670333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89" y="77030"/>
            <a:ext cx="3885771" cy="336550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159389" y="607423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597657" y="607423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82005" y="5718917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11895" y="545791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71283" y="5232240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954222" y="471352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10383" y="4484651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81883" y="422168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0" idx="6"/>
            <a:endCxn id="32" idx="2"/>
          </p:cNvCxnSpPr>
          <p:nvPr/>
        </p:nvCxnSpPr>
        <p:spPr>
          <a:xfrm flipH="1">
            <a:off x="1159389" y="6164533"/>
            <a:ext cx="6167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021635" y="3037063"/>
            <a:ext cx="5540760" cy="28151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7"/>
          </p:cNvCxnSpPr>
          <p:nvPr/>
        </p:nvCxnSpPr>
        <p:spPr>
          <a:xfrm flipH="1">
            <a:off x="1631739" y="5745365"/>
            <a:ext cx="502601" cy="4735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3500099" y="4954007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/>
          <p:nvPr/>
        </p:nvCxnSpPr>
        <p:spPr>
          <a:xfrm>
            <a:off x="4511359" y="6162434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47799" y="6236459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800" b="1" dirty="0" smtClean="0"/>
          </a:p>
        </p:txBody>
      </p:sp>
      <p:cxnSp>
        <p:nvCxnSpPr>
          <p:cNvPr id="49" name="Straight Connector 48"/>
          <p:cNvCxnSpPr/>
          <p:nvPr/>
        </p:nvCxnSpPr>
        <p:spPr>
          <a:xfrm>
            <a:off x="5106874" y="617490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947155" y="6241048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8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17379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                     Maximizing profits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56395" y="670333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89" y="77030"/>
            <a:ext cx="3885771" cy="336550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159389" y="607423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597657" y="607423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82005" y="5718917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11895" y="545791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71283" y="5232240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954222" y="471352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10383" y="4484651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81883" y="422168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0" idx="6"/>
            <a:endCxn id="32" idx="2"/>
          </p:cNvCxnSpPr>
          <p:nvPr/>
        </p:nvCxnSpPr>
        <p:spPr>
          <a:xfrm flipH="1">
            <a:off x="1159389" y="6164533"/>
            <a:ext cx="6167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021635" y="3037063"/>
            <a:ext cx="5540760" cy="28151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7"/>
          </p:cNvCxnSpPr>
          <p:nvPr/>
        </p:nvCxnSpPr>
        <p:spPr>
          <a:xfrm flipH="1">
            <a:off x="1631739" y="5745365"/>
            <a:ext cx="502601" cy="4735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3500099" y="4954007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4347799" y="6236459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800" b="1" dirty="0" smtClean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4511359" y="6162434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5106874" y="617490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947155" y="6241048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8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228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222030" y="370557"/>
            <a:ext cx="0" cy="5804347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1222030" y="6174903"/>
            <a:ext cx="8575113" cy="0"/>
          </a:xfrm>
          <a:prstGeom prst="straightConnector1">
            <a:avLst/>
          </a:prstGeom>
          <a:ln w="412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18214" y="376744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P</a:t>
            </a:r>
            <a:endParaRPr lang="en-US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9797143" y="6088559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</a:t>
            </a:r>
          </a:p>
        </p:txBody>
      </p:sp>
      <p:sp>
        <p:nvSpPr>
          <p:cNvPr id="9" name="Title 7"/>
          <p:cNvSpPr txBox="1">
            <a:spLocks/>
          </p:cNvSpPr>
          <p:nvPr/>
        </p:nvSpPr>
        <p:spPr>
          <a:xfrm>
            <a:off x="0" y="12768"/>
            <a:ext cx="12192000" cy="361439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                      Maximizing profits</a:t>
            </a:r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1063835" y="66364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056785" y="3411874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980" y="381092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40</a:t>
            </a:r>
            <a:endParaRPr lang="en-US" sz="28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522930" y="3145203"/>
            <a:ext cx="139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</a:t>
            </a:r>
            <a:r>
              <a:rPr lang="en-US" sz="2800" b="1" dirty="0" smtClean="0"/>
              <a:t>0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6096000" y="6169588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658301" y="616453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00099" y="6243910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800" b="1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5936369" y="6256373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10</a:t>
            </a:r>
            <a:endParaRPr lang="en-US" sz="2800" b="1" dirty="0" smtClean="0"/>
          </a:p>
        </p:txBody>
      </p:sp>
      <p:cxnSp>
        <p:nvCxnSpPr>
          <p:cNvPr id="25" name="Straight Connector 24"/>
          <p:cNvCxnSpPr/>
          <p:nvPr/>
        </p:nvCxnSpPr>
        <p:spPr>
          <a:xfrm flipH="1" flipV="1">
            <a:off x="1256395" y="670333"/>
            <a:ext cx="7214441" cy="4032892"/>
          </a:xfrm>
          <a:prstGeom prst="line">
            <a:avLst/>
          </a:prstGeom>
          <a:ln w="38100">
            <a:solidFill>
              <a:srgbClr val="0105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1055573" y="151151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1048824" y="2018707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048822" y="1213485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1048822" y="92525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1063835" y="1763860"/>
            <a:ext cx="161203" cy="170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71941" y="71820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38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423" y="101685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83426" y="1289114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34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81428" y="1576170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67155" y="1816136"/>
            <a:ext cx="49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30</a:t>
            </a:r>
          </a:p>
        </p:txBody>
      </p:sp>
      <p:cxnSp>
        <p:nvCxnSpPr>
          <p:cNvPr id="43" name="Straight Connector 42"/>
          <p:cNvCxnSpPr/>
          <p:nvPr/>
        </p:nvCxnSpPr>
        <p:spPr>
          <a:xfrm flipH="1" flipV="1">
            <a:off x="1825075" y="975048"/>
            <a:ext cx="4684177" cy="5512157"/>
          </a:xfrm>
          <a:prstGeom prst="line">
            <a:avLst/>
          </a:prstGeom>
          <a:ln w="28575">
            <a:solidFill>
              <a:srgbClr val="0105E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8070299" y="3961431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/>
              <a:t>Demand Curve</a:t>
            </a:r>
            <a:endParaRPr lang="en-US" sz="2800" b="1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6096000" y="5436175"/>
            <a:ext cx="32363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Marginal Revenue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89" y="77030"/>
            <a:ext cx="3885771" cy="3365500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1159389" y="607423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597657" y="607423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1982005" y="5718917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2511895" y="5457916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971283" y="5232240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500099" y="4954007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954222" y="4713523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10383" y="4484651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81883" y="4221689"/>
            <a:ext cx="178471" cy="180599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>
            <a:stCxn id="40" idx="6"/>
            <a:endCxn id="32" idx="2"/>
          </p:cNvCxnSpPr>
          <p:nvPr/>
        </p:nvCxnSpPr>
        <p:spPr>
          <a:xfrm flipH="1">
            <a:off x="1159389" y="6164533"/>
            <a:ext cx="61673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2021635" y="3037063"/>
            <a:ext cx="5540760" cy="281516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1" idx="7"/>
          </p:cNvCxnSpPr>
          <p:nvPr/>
        </p:nvCxnSpPr>
        <p:spPr>
          <a:xfrm flipH="1">
            <a:off x="1631739" y="5745365"/>
            <a:ext cx="502601" cy="47354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1430267" y="455666"/>
            <a:ext cx="3293428" cy="1831701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674303" y="902516"/>
            <a:ext cx="32363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 smtClean="0">
                <a:sym typeface="Wingdings"/>
              </a:rPr>
              <a:t> </a:t>
            </a:r>
            <a:r>
              <a:rPr lang="es-ES" sz="2800" b="1" dirty="0" err="1" smtClean="0">
                <a:sym typeface="Wingdings"/>
              </a:rPr>
              <a:t>This</a:t>
            </a:r>
            <a:r>
              <a:rPr lang="es-ES" sz="2800" b="1" dirty="0" smtClean="0">
                <a:sym typeface="Wingdings"/>
              </a:rPr>
              <a:t> </a:t>
            </a:r>
            <a:r>
              <a:rPr lang="es-ES" sz="2800" b="1" dirty="0" err="1" smtClean="0">
                <a:sym typeface="Wingdings"/>
              </a:rPr>
              <a:t>firm</a:t>
            </a:r>
            <a:r>
              <a:rPr lang="es-ES" sz="2800" b="1" dirty="0" smtClean="0">
                <a:sym typeface="Wingdings"/>
              </a:rPr>
              <a:t> </a:t>
            </a:r>
            <a:r>
              <a:rPr lang="es-ES" sz="2800" b="1" dirty="0" err="1" smtClean="0">
                <a:sym typeface="Wingdings"/>
              </a:rPr>
              <a:t>should</a:t>
            </a:r>
            <a:r>
              <a:rPr lang="es-ES" sz="2800" b="1" dirty="0" smtClean="0">
                <a:sym typeface="Wingdings"/>
              </a:rPr>
              <a:t> produce 7 </a:t>
            </a:r>
            <a:r>
              <a:rPr lang="es-ES" sz="2800" b="1" dirty="0" err="1" smtClean="0">
                <a:sym typeface="Wingdings"/>
              </a:rPr>
              <a:t>units</a:t>
            </a:r>
            <a:endParaRPr lang="en-US" sz="2800" b="1" dirty="0" smtClean="0"/>
          </a:p>
        </p:txBody>
      </p:sp>
      <p:cxnSp>
        <p:nvCxnSpPr>
          <p:cNvPr id="56" name="Straight Connector 55"/>
          <p:cNvCxnSpPr/>
          <p:nvPr/>
        </p:nvCxnSpPr>
        <p:spPr>
          <a:xfrm>
            <a:off x="4511359" y="6162434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347799" y="6236459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7</a:t>
            </a:r>
            <a:endParaRPr lang="en-US" sz="2800" b="1" dirty="0" smtClean="0"/>
          </a:p>
        </p:txBody>
      </p:sp>
      <p:cxnSp>
        <p:nvCxnSpPr>
          <p:cNvPr id="58" name="Straight Connector 57"/>
          <p:cNvCxnSpPr/>
          <p:nvPr/>
        </p:nvCxnSpPr>
        <p:spPr>
          <a:xfrm>
            <a:off x="5106874" y="6174903"/>
            <a:ext cx="1428" cy="18058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947155" y="6241048"/>
            <a:ext cx="139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8</a:t>
            </a: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54410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Takeaways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5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1586536"/>
            <a:ext cx="113263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Negative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externalities</a:t>
            </a:r>
            <a:r>
              <a:rPr lang="es-ES" sz="2800" b="1" dirty="0" smtClean="0"/>
              <a:t>: </a:t>
            </a:r>
            <a:r>
              <a:rPr lang="es-ES" sz="2800" b="1" dirty="0" err="1" smtClean="0"/>
              <a:t>too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much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consumption</a:t>
            </a:r>
            <a:r>
              <a:rPr lang="es-ES" sz="2800" b="1" dirty="0" smtClean="0"/>
              <a:t>/</a:t>
            </a:r>
            <a:r>
              <a:rPr lang="es-ES" sz="2800" b="1" dirty="0" err="1" smtClean="0"/>
              <a:t>production</a:t>
            </a:r>
            <a:r>
              <a:rPr lang="es-ES" sz="2800" b="1" dirty="0" smtClean="0"/>
              <a:t>  </a:t>
            </a:r>
            <a:endParaRPr lang="es-ES" sz="2800" b="1" dirty="0" smtClean="0"/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smtClean="0"/>
              <a:t>Positive </a:t>
            </a:r>
            <a:r>
              <a:rPr lang="es-ES" sz="2800" b="1" dirty="0" err="1" smtClean="0"/>
              <a:t>externalities</a:t>
            </a:r>
            <a:r>
              <a:rPr lang="es-ES" sz="2800" b="1" dirty="0"/>
              <a:t>: </a:t>
            </a:r>
            <a:r>
              <a:rPr lang="es-ES" sz="2800" b="1" dirty="0" err="1" smtClean="0"/>
              <a:t>not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enough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consumption</a:t>
            </a:r>
            <a:r>
              <a:rPr lang="es-ES" sz="2800" b="1" dirty="0" smtClean="0"/>
              <a:t>/</a:t>
            </a:r>
            <a:r>
              <a:rPr lang="es-ES" sz="2800" b="1" dirty="0" err="1" smtClean="0"/>
              <a:t>production</a:t>
            </a:r>
            <a:r>
              <a:rPr lang="es-ES" sz="2800" b="1" dirty="0" smtClean="0"/>
              <a:t>  </a:t>
            </a: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both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cases,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need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government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intervention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prevent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Deadweight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Loss</a:t>
            </a:r>
            <a:endParaRPr lang="es-ES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s-E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How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do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firms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decide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exactly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how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much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to produce? 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Marginal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: MC vs MR</a:t>
            </a:r>
            <a:endParaRPr lang="es-ES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Takeaways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9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1586536"/>
            <a:ext cx="113263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Negative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externalities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too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much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consumption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production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es-ES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s-E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Positive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externalities</a:t>
            </a:r>
            <a:r>
              <a:rPr lang="es-ES" sz="2800" b="1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enough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consumption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production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es-E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smtClean="0"/>
              <a:t>In </a:t>
            </a:r>
            <a:r>
              <a:rPr lang="es-ES" sz="2800" b="1" dirty="0" err="1" smtClean="0"/>
              <a:t>both</a:t>
            </a:r>
            <a:r>
              <a:rPr lang="es-ES" sz="2800" b="1" dirty="0" smtClean="0"/>
              <a:t> cases, </a:t>
            </a:r>
            <a:r>
              <a:rPr lang="es-ES" sz="2800" b="1" dirty="0" err="1" smtClean="0"/>
              <a:t>need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government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intervention</a:t>
            </a:r>
            <a:r>
              <a:rPr lang="es-ES" sz="2800" b="1" dirty="0" smtClean="0"/>
              <a:t> to </a:t>
            </a:r>
            <a:r>
              <a:rPr lang="es-ES" sz="2800" b="1" dirty="0" err="1" smtClean="0"/>
              <a:t>prevent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Deadweight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Loss</a:t>
            </a:r>
            <a:endParaRPr lang="es-ES" sz="2800" b="1" dirty="0" smtClean="0"/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How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do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firms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decide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exactly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how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much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to produce? 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Marginal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analysis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: MC vs MR</a:t>
            </a:r>
            <a:endParaRPr lang="es-ES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Takeaways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1586536"/>
            <a:ext cx="113263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Negative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externalities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too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much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consumption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production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es-ES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s-E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Positive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externalities</a:t>
            </a:r>
            <a:r>
              <a:rPr lang="es-ES" sz="2800" b="1" dirty="0">
                <a:solidFill>
                  <a:schemeClr val="bg1">
                    <a:lumMod val="75000"/>
                  </a:schemeClr>
                </a:solidFill>
              </a:rPr>
              <a:t>: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not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enough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consumption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/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production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es-E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s-ES" sz="2800" b="1" dirty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In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both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cases,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need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government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intervention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to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prevent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Deadweight</a:t>
            </a:r>
            <a:r>
              <a:rPr lang="es-ES" sz="28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ES" sz="2800" b="1" dirty="0" err="1" smtClean="0">
                <a:solidFill>
                  <a:schemeClr val="bg1">
                    <a:lumMod val="75000"/>
                  </a:schemeClr>
                </a:solidFill>
              </a:rPr>
              <a:t>Loss</a:t>
            </a:r>
            <a:endParaRPr lang="es-ES" sz="2800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How</a:t>
            </a:r>
            <a:r>
              <a:rPr lang="es-ES" sz="2800" b="1" dirty="0" smtClean="0"/>
              <a:t> do </a:t>
            </a:r>
            <a:r>
              <a:rPr lang="es-ES" sz="2800" b="1" dirty="0" err="1" smtClean="0"/>
              <a:t>firms</a:t>
            </a:r>
            <a:r>
              <a:rPr lang="es-ES" sz="2800" b="1" dirty="0" smtClean="0"/>
              <a:t> decide </a:t>
            </a:r>
            <a:r>
              <a:rPr lang="es-ES" sz="2800" b="1" dirty="0" err="1" smtClean="0"/>
              <a:t>exactly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how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much</a:t>
            </a:r>
            <a:r>
              <a:rPr lang="es-ES" sz="2800" b="1" dirty="0" smtClean="0"/>
              <a:t> to produce? </a:t>
            </a:r>
            <a:r>
              <a:rPr lang="es-ES" sz="2800" b="1" dirty="0" smtClean="0"/>
              <a:t>Marginal </a:t>
            </a:r>
            <a:r>
              <a:rPr lang="es-ES" sz="2800" b="1" dirty="0" err="1" smtClean="0"/>
              <a:t>analysis</a:t>
            </a:r>
            <a:r>
              <a:rPr lang="es-ES" sz="2800" b="1" dirty="0" smtClean="0"/>
              <a:t>: MC vs MR</a:t>
            </a:r>
            <a:endParaRPr lang="es-ES" sz="2800" b="1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Takeaways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0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1693455"/>
            <a:ext cx="113263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5400" b="1" dirty="0" smtClean="0"/>
              <a:t>E-</a:t>
            </a:r>
            <a:r>
              <a:rPr lang="es-ES" sz="5400" b="1" dirty="0" err="1" smtClean="0"/>
              <a:t>Exam</a:t>
            </a:r>
            <a:r>
              <a:rPr lang="es-ES" sz="5400" b="1" dirty="0" smtClean="0"/>
              <a:t> Demo! </a:t>
            </a:r>
            <a:r>
              <a:rPr lang="es-ES" sz="5400" b="1" dirty="0" err="1" smtClean="0"/>
              <a:t>Stay</a:t>
            </a:r>
            <a:r>
              <a:rPr lang="es-ES" sz="5400" b="1" dirty="0" smtClean="0"/>
              <a:t> online </a:t>
            </a:r>
            <a:r>
              <a:rPr lang="es-ES" sz="5400" b="1" dirty="0" err="1" smtClean="0"/>
              <a:t>please</a:t>
            </a:r>
            <a:r>
              <a:rPr lang="es-ES" sz="5400" b="1" dirty="0" smtClean="0"/>
              <a:t>! </a:t>
            </a:r>
            <a:endParaRPr lang="es-ES" sz="5400" b="1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Next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1693455"/>
            <a:ext cx="1132636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Monopolies</a:t>
            </a:r>
            <a:endParaRPr lang="es-ES" sz="2800" b="1" dirty="0" smtClean="0"/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Intro</a:t>
            </a:r>
            <a:r>
              <a:rPr lang="es-ES" sz="2800" b="1" dirty="0" smtClean="0"/>
              <a:t> to </a:t>
            </a:r>
            <a:r>
              <a:rPr lang="es-ES" sz="2800" b="1" dirty="0" err="1" smtClean="0"/>
              <a:t>game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theory</a:t>
            </a:r>
            <a:endParaRPr lang="es-ES" sz="2800" b="1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  </a:t>
            </a: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Next week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9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DEMAND = </a:t>
            </a:r>
          </a:p>
          <a:p>
            <a:r>
              <a:rPr lang="en-US" b="1" dirty="0" smtClean="0"/>
              <a:t>Mg</a:t>
            </a:r>
            <a:r>
              <a:rPr lang="en-US" b="1" dirty="0"/>
              <a:t>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Supply = </a:t>
            </a:r>
          </a:p>
          <a:p>
            <a:r>
              <a:rPr lang="en-US" b="1" dirty="0" smtClean="0"/>
              <a:t>Mg</a:t>
            </a:r>
            <a:r>
              <a:rPr lang="en-US" b="1" dirty="0"/>
              <a:t>. Private Cost</a:t>
            </a:r>
            <a:endParaRPr lang="en-US" b="1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1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DEMAND = </a:t>
            </a:r>
          </a:p>
          <a:p>
            <a:r>
              <a:rPr lang="en-US" b="1" dirty="0" smtClean="0"/>
              <a:t>Mg</a:t>
            </a:r>
            <a:r>
              <a:rPr lang="en-US" b="1" dirty="0"/>
              <a:t>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Supply = </a:t>
            </a:r>
          </a:p>
          <a:p>
            <a:r>
              <a:rPr lang="en-US" b="1" dirty="0" smtClean="0"/>
              <a:t>Mg</a:t>
            </a:r>
            <a:r>
              <a:rPr lang="en-US" b="1" dirty="0"/>
              <a:t>. Private Cost</a:t>
            </a:r>
            <a:endParaRPr lang="en-US" b="1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Callout 11"/>
          <p:cNvSpPr/>
          <p:nvPr/>
        </p:nvSpPr>
        <p:spPr>
          <a:xfrm>
            <a:off x="994683" y="2508858"/>
            <a:ext cx="4767942" cy="3690257"/>
          </a:xfrm>
          <a:prstGeom prst="wedgeEllipseCallout">
            <a:avLst>
              <a:gd name="adj1" fmla="val 88906"/>
              <a:gd name="adj2" fmla="val -83722"/>
            </a:avLst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589038" y="3165921"/>
            <a:ext cx="39572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To see why, </a:t>
            </a:r>
          </a:p>
          <a:p>
            <a:endParaRPr lang="en-US" sz="2400" b="1" dirty="0" smtClean="0"/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“Video 1 The Firm (Part 2) POSTED” </a:t>
            </a:r>
          </a:p>
          <a:p>
            <a:pPr marL="285750" indent="-285750">
              <a:buFontTx/>
              <a:buChar char="-"/>
            </a:pPr>
            <a:r>
              <a:rPr lang="en-US" sz="2400" b="1" dirty="0" smtClean="0"/>
              <a:t>“Week 5. Firm Theory. Part 2. e-Lecture” slides</a:t>
            </a:r>
          </a:p>
        </p:txBody>
      </p:sp>
    </p:spTree>
    <p:extLst>
      <p:ext uri="{BB962C8B-B14F-4D97-AF65-F5344CB8AC3E}">
        <p14:creationId xmlns:p14="http://schemas.microsoft.com/office/powerpoint/2010/main" val="66016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DEMAND = </a:t>
            </a:r>
          </a:p>
          <a:p>
            <a:r>
              <a:rPr lang="en-US" b="1" dirty="0" smtClean="0"/>
              <a:t>Mg</a:t>
            </a:r>
            <a:r>
              <a:rPr lang="en-US" b="1" dirty="0"/>
              <a:t>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Supply = </a:t>
            </a:r>
          </a:p>
          <a:p>
            <a:r>
              <a:rPr lang="en-US" b="1" dirty="0" smtClean="0"/>
              <a:t>Mg</a:t>
            </a:r>
            <a:r>
              <a:rPr lang="en-US" b="1" dirty="0"/>
              <a:t>. Private Cost</a:t>
            </a:r>
            <a:endParaRPr lang="en-US" b="1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620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1371331"/>
            <a:ext cx="4279900" cy="3060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52" y="3080659"/>
            <a:ext cx="2514600" cy="24638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99682" y="1245542"/>
            <a:ext cx="4533241" cy="3178046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84025" y="1728613"/>
            <a:ext cx="57364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Noisy</a:t>
            </a:r>
            <a:r>
              <a:rPr lang="es-ES" sz="2800" b="1" dirty="0" smtClean="0"/>
              <a:t> and </a:t>
            </a:r>
            <a:r>
              <a:rPr lang="es-ES" sz="2800" b="1" dirty="0" err="1" smtClean="0"/>
              <a:t>polluting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factory</a:t>
            </a:r>
            <a:endParaRPr lang="es-ES" sz="2800" b="1" dirty="0" smtClean="0"/>
          </a:p>
          <a:p>
            <a:endParaRPr lang="es-ES" sz="2800" b="1" dirty="0"/>
          </a:p>
          <a:p>
            <a:r>
              <a:rPr lang="es-ES" sz="2800" b="1" dirty="0" smtClean="0"/>
              <a:t>Clear </a:t>
            </a:r>
            <a:r>
              <a:rPr lang="es-ES" sz="2800" b="1" dirty="0" err="1" smtClean="0"/>
              <a:t>negative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externality</a:t>
            </a:r>
            <a:endParaRPr lang="en-US" sz="28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85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1371331"/>
            <a:ext cx="4279900" cy="3060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52" y="3080659"/>
            <a:ext cx="2514600" cy="24638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99682" y="1245542"/>
            <a:ext cx="6200449" cy="3178046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57362" y="1296478"/>
            <a:ext cx="57364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Consumption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production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externality</a:t>
            </a:r>
            <a:r>
              <a:rPr lang="es-ES" sz="2800" b="1" dirty="0" smtClean="0"/>
              <a:t>?</a:t>
            </a:r>
          </a:p>
          <a:p>
            <a:endParaRPr lang="es-ES" sz="1200" b="1" dirty="0"/>
          </a:p>
          <a:p>
            <a:r>
              <a:rPr lang="es-ES" sz="2800" b="1" dirty="0" err="1" smtClean="0"/>
              <a:t>Consumption</a:t>
            </a:r>
            <a:r>
              <a:rPr lang="es-ES" sz="2800" b="1" dirty="0" smtClean="0"/>
              <a:t> </a:t>
            </a:r>
            <a:r>
              <a:rPr lang="es-ES" sz="2800" b="1" dirty="0" smtClean="0">
                <a:sym typeface="Wingdings"/>
              </a:rPr>
              <a:t> </a:t>
            </a:r>
            <a:r>
              <a:rPr lang="es-ES" sz="2800" b="1" dirty="0" err="1" smtClean="0">
                <a:sym typeface="Wingdings"/>
              </a:rPr>
              <a:t>Demand</a:t>
            </a:r>
            <a:r>
              <a:rPr lang="es-ES" sz="2800" b="1" dirty="0" smtClean="0">
                <a:sym typeface="Wingdings"/>
              </a:rPr>
              <a:t> curve</a:t>
            </a:r>
          </a:p>
          <a:p>
            <a:endParaRPr lang="es-ES" sz="1200" b="1" dirty="0">
              <a:sym typeface="Wingdings"/>
            </a:endParaRPr>
          </a:p>
          <a:p>
            <a:r>
              <a:rPr lang="es-ES" sz="2800" b="1" dirty="0" err="1" smtClean="0">
                <a:sym typeface="Wingdings"/>
              </a:rPr>
              <a:t>Production</a:t>
            </a:r>
            <a:r>
              <a:rPr lang="es-ES" sz="2800" b="1" dirty="0" smtClean="0">
                <a:sym typeface="Wingdings"/>
              </a:rPr>
              <a:t> </a:t>
            </a:r>
            <a:r>
              <a:rPr lang="mr-IN" sz="2800" b="1" dirty="0" smtClean="0">
                <a:sym typeface="Wingdings"/>
              </a:rPr>
              <a:t>–</a:t>
            </a:r>
            <a:r>
              <a:rPr lang="es-ES" sz="2800" b="1" dirty="0" smtClean="0">
                <a:sym typeface="Wingdings"/>
              </a:rPr>
              <a:t>&gt; </a:t>
            </a:r>
            <a:r>
              <a:rPr lang="es-ES" sz="2800" b="1" dirty="0" err="1" smtClean="0">
                <a:sym typeface="Wingdings"/>
              </a:rPr>
              <a:t>Supply</a:t>
            </a:r>
            <a:r>
              <a:rPr lang="es-ES" sz="2800" b="1" dirty="0" smtClean="0">
                <a:sym typeface="Wingdings"/>
              </a:rPr>
              <a:t> curve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10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100" y="1371331"/>
            <a:ext cx="4279900" cy="30607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452" y="3080659"/>
            <a:ext cx="2514600" cy="2463800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299682" y="1245542"/>
            <a:ext cx="6200449" cy="3178046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57362" y="1296478"/>
            <a:ext cx="5736445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/>
          </a:p>
          <a:p>
            <a:r>
              <a:rPr lang="es-ES" sz="2800" b="1" dirty="0" err="1" smtClean="0"/>
              <a:t>Consumption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or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production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externality</a:t>
            </a:r>
            <a:r>
              <a:rPr lang="es-ES" sz="2800" b="1" dirty="0" smtClean="0"/>
              <a:t>?</a:t>
            </a:r>
          </a:p>
          <a:p>
            <a:endParaRPr lang="es-ES" sz="1200" b="1" dirty="0"/>
          </a:p>
          <a:p>
            <a:r>
              <a:rPr lang="es-ES" sz="2800" b="1" dirty="0" err="1" smtClean="0">
                <a:solidFill>
                  <a:schemeClr val="bg1">
                    <a:lumMod val="85000"/>
                  </a:schemeClr>
                </a:solidFill>
              </a:rPr>
              <a:t>Consumption</a:t>
            </a:r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 </a:t>
            </a:r>
            <a:r>
              <a:rPr lang="es-ES" sz="2800" b="1" dirty="0" err="1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Demand</a:t>
            </a:r>
            <a:r>
              <a:rPr lang="es-ES" sz="2800" b="1" dirty="0" smtClean="0">
                <a:solidFill>
                  <a:schemeClr val="bg1">
                    <a:lumMod val="85000"/>
                  </a:schemeClr>
                </a:solidFill>
                <a:sym typeface="Wingdings"/>
              </a:rPr>
              <a:t> curve</a:t>
            </a:r>
          </a:p>
          <a:p>
            <a:endParaRPr lang="es-ES" sz="1200" b="1" dirty="0">
              <a:sym typeface="Wingdings"/>
            </a:endParaRPr>
          </a:p>
          <a:p>
            <a:r>
              <a:rPr lang="es-ES" sz="2800" b="1" dirty="0" err="1" smtClean="0">
                <a:sym typeface="Wingdings"/>
              </a:rPr>
              <a:t>Production</a:t>
            </a:r>
            <a:r>
              <a:rPr lang="es-ES" sz="2800" b="1" dirty="0" smtClean="0">
                <a:sym typeface="Wingdings"/>
              </a:rPr>
              <a:t> </a:t>
            </a:r>
            <a:r>
              <a:rPr lang="mr-IN" sz="2800" b="1" dirty="0" smtClean="0">
                <a:sym typeface="Wingdings"/>
              </a:rPr>
              <a:t>–</a:t>
            </a:r>
            <a:r>
              <a:rPr lang="es-ES" sz="2800" b="1" dirty="0" smtClean="0">
                <a:sym typeface="Wingdings"/>
              </a:rPr>
              <a:t>&gt; </a:t>
            </a:r>
            <a:r>
              <a:rPr lang="es-ES" sz="2800" b="1" dirty="0" err="1" smtClean="0">
                <a:sym typeface="Wingdings"/>
              </a:rPr>
              <a:t>Supply</a:t>
            </a:r>
            <a:r>
              <a:rPr lang="es-ES" sz="2800" b="1" dirty="0" smtClean="0">
                <a:sym typeface="Wingdings"/>
              </a:rPr>
              <a:t> curve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95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2774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2816" y="1586536"/>
            <a:ext cx="1132636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Externalities</a:t>
            </a:r>
            <a:endParaRPr lang="es-ES" sz="2800" b="1" dirty="0" smtClean="0"/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Government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intervention</a:t>
            </a:r>
            <a:endParaRPr lang="es-ES" sz="2800" b="1" dirty="0" smtClean="0"/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Public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goods</a:t>
            </a:r>
            <a:endParaRPr lang="es-ES" sz="2800" b="1" dirty="0" smtClean="0"/>
          </a:p>
          <a:p>
            <a:pPr marL="457200" indent="-457200">
              <a:buFont typeface="Arial" charset="0"/>
              <a:buChar char="•"/>
            </a:pPr>
            <a:endParaRPr lang="es-ES" sz="2800" b="1" dirty="0"/>
          </a:p>
          <a:p>
            <a:pPr marL="457200" indent="-457200">
              <a:buFont typeface="Arial" charset="0"/>
              <a:buChar char="•"/>
            </a:pP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decision</a:t>
            </a:r>
            <a:r>
              <a:rPr lang="es-ES" sz="2800" b="1" dirty="0" smtClean="0"/>
              <a:t> of </a:t>
            </a:r>
            <a:r>
              <a:rPr lang="es-ES" sz="2800" b="1" dirty="0" err="1" smtClean="0"/>
              <a:t>the</a:t>
            </a:r>
            <a:r>
              <a:rPr lang="es-ES" sz="2800" b="1" dirty="0" smtClean="0"/>
              <a:t> </a:t>
            </a:r>
            <a:r>
              <a:rPr lang="es-ES" sz="2800" b="1" dirty="0" err="1" smtClean="0"/>
              <a:t>firm</a:t>
            </a:r>
            <a:endParaRPr lang="es-ES" sz="2800" b="1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Today, more technically</a:t>
            </a:r>
          </a:p>
        </p:txBody>
      </p:sp>
    </p:spTree>
    <p:extLst>
      <p:ext uri="{BB962C8B-B14F-4D97-AF65-F5344CB8AC3E}">
        <p14:creationId xmlns:p14="http://schemas.microsoft.com/office/powerpoint/2010/main" val="24915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5" name="Left Brace 14"/>
          <p:cNvSpPr/>
          <p:nvPr/>
        </p:nvSpPr>
        <p:spPr>
          <a:xfrm rot="10800000">
            <a:off x="6413501" y="730939"/>
            <a:ext cx="370416" cy="1291567"/>
          </a:xfrm>
          <a:prstGeom prst="leftBrace">
            <a:avLst/>
          </a:prstGeom>
          <a:ln w="12700" cap="rnd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01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5" name="Left Brace 14"/>
          <p:cNvSpPr/>
          <p:nvPr/>
        </p:nvSpPr>
        <p:spPr>
          <a:xfrm rot="10800000">
            <a:off x="6413501" y="730939"/>
            <a:ext cx="370416" cy="1291567"/>
          </a:xfrm>
          <a:prstGeom prst="leftBrace">
            <a:avLst/>
          </a:prstGeom>
          <a:ln w="12700" cap="rnd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7050204" y="1603187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487483" y="1977992"/>
            <a:ext cx="321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/>
              <a:t>The vertical distance is the externality </a:t>
            </a:r>
            <a:r>
              <a:rPr lang="en-US" sz="2400" b="1" dirty="0" smtClean="0"/>
              <a:t>cost 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66417" y="582373"/>
            <a:ext cx="0" cy="504796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7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66417" y="582373"/>
            <a:ext cx="0" cy="504796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6561671" y="1968501"/>
            <a:ext cx="592663" cy="179916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64921" y="5716209"/>
            <a:ext cx="59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81334" y="2148417"/>
            <a:ext cx="2434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</a:t>
            </a:r>
            <a:r>
              <a:rPr lang="en-US" b="1" dirty="0"/>
              <a:t>cost of the firm</a:t>
            </a:r>
            <a:r>
              <a:rPr lang="en-US" dirty="0"/>
              <a:t> from producing the Q</a:t>
            </a:r>
            <a:r>
              <a:rPr lang="en-US" baseline="-25000" dirty="0"/>
              <a:t>1</a:t>
            </a:r>
            <a:r>
              <a:rPr lang="en-US" dirty="0"/>
              <a:t>–</a:t>
            </a:r>
            <a:r>
              <a:rPr lang="en-US" dirty="0" err="1"/>
              <a:t>th</a:t>
            </a:r>
            <a:r>
              <a:rPr lang="en-US" dirty="0"/>
              <a:t> unit </a:t>
            </a:r>
          </a:p>
        </p:txBody>
      </p:sp>
    </p:spTree>
    <p:extLst>
      <p:ext uri="{BB962C8B-B14F-4D97-AF65-F5344CB8AC3E}">
        <p14:creationId xmlns:p14="http://schemas.microsoft.com/office/powerpoint/2010/main" val="199361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66417" y="582373"/>
            <a:ext cx="0" cy="504796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6985002" y="1238251"/>
            <a:ext cx="592663" cy="179916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64921" y="5716209"/>
            <a:ext cx="59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46234" y="1428752"/>
            <a:ext cx="24341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</a:t>
            </a:r>
            <a:r>
              <a:rPr lang="en-US" b="1" dirty="0"/>
              <a:t>cost for society</a:t>
            </a:r>
            <a:r>
              <a:rPr lang="en-US" dirty="0"/>
              <a:t> from the production of the Q</a:t>
            </a:r>
            <a:r>
              <a:rPr lang="en-US" baseline="-25000" dirty="0"/>
              <a:t>1</a:t>
            </a:r>
            <a:r>
              <a:rPr lang="en-US" dirty="0"/>
              <a:t>–</a:t>
            </a:r>
            <a:r>
              <a:rPr lang="en-US" dirty="0" err="1"/>
              <a:t>th</a:t>
            </a:r>
            <a:r>
              <a:rPr lang="en-US" dirty="0"/>
              <a:t> unit.</a:t>
            </a:r>
          </a:p>
          <a:p>
            <a:endParaRPr lang="en-US" dirty="0"/>
          </a:p>
          <a:p>
            <a:r>
              <a:rPr lang="en-US" dirty="0"/>
              <a:t>For instance, cost of polluting.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Left Brace 3"/>
          <p:cNvSpPr/>
          <p:nvPr/>
        </p:nvSpPr>
        <p:spPr>
          <a:xfrm rot="10800000">
            <a:off x="6561670" y="645539"/>
            <a:ext cx="370416" cy="1134528"/>
          </a:xfrm>
          <a:prstGeom prst="leftBrace">
            <a:avLst/>
          </a:prstGeom>
          <a:ln w="12700" cap="rnd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66417" y="582373"/>
            <a:ext cx="0" cy="504796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6562089" y="624373"/>
            <a:ext cx="925395" cy="804378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64921" y="5716209"/>
            <a:ext cx="59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3971" y="1310229"/>
            <a:ext cx="2434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</a:t>
            </a:r>
            <a:r>
              <a:rPr lang="en-US" b="1" dirty="0"/>
              <a:t>TOTAL SOCIAL COST </a:t>
            </a:r>
            <a:r>
              <a:rPr lang="en-US" dirty="0"/>
              <a:t>(externality + private) from the production of the Q</a:t>
            </a:r>
            <a:r>
              <a:rPr lang="en-US" baseline="-25000" dirty="0"/>
              <a:t>1</a:t>
            </a:r>
            <a:r>
              <a:rPr lang="en-US" dirty="0"/>
              <a:t>–</a:t>
            </a:r>
            <a:r>
              <a:rPr lang="en-US" dirty="0" err="1"/>
              <a:t>th</a:t>
            </a:r>
            <a:r>
              <a:rPr lang="en-US" dirty="0"/>
              <a:t> unit.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479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6466417" y="582373"/>
            <a:ext cx="0" cy="504796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Arrow Connector 2"/>
          <p:cNvCxnSpPr/>
          <p:nvPr/>
        </p:nvCxnSpPr>
        <p:spPr>
          <a:xfrm flipH="1" flipV="1">
            <a:off x="6562089" y="624373"/>
            <a:ext cx="925395" cy="804378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264921" y="5716209"/>
            <a:ext cx="59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  <a:r>
              <a:rPr lang="en-US" baseline="-25000" dirty="0"/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3971" y="1310229"/>
            <a:ext cx="24341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</a:t>
            </a:r>
            <a:r>
              <a:rPr lang="en-US" b="1" dirty="0"/>
              <a:t>TOTAL SOCIAL COST </a:t>
            </a:r>
            <a:r>
              <a:rPr lang="en-US" dirty="0"/>
              <a:t>(externality + private) from the production of the Q</a:t>
            </a:r>
            <a:r>
              <a:rPr lang="en-US" baseline="-25000" dirty="0"/>
              <a:t>1</a:t>
            </a:r>
            <a:r>
              <a:rPr lang="en-US" dirty="0"/>
              <a:t>–</a:t>
            </a:r>
            <a:r>
              <a:rPr lang="en-US" dirty="0" err="1"/>
              <a:t>th</a:t>
            </a:r>
            <a:r>
              <a:rPr lang="en-US" dirty="0"/>
              <a:t> unit.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3662816" y="-128601"/>
            <a:ext cx="2423687" cy="1418265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857006" y="230161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Mg. Private Benefit =</a:t>
            </a:r>
          </a:p>
          <a:p>
            <a:r>
              <a:rPr lang="en-US" b="1" dirty="0"/>
              <a:t>Mg. Social Benefit</a:t>
            </a:r>
          </a:p>
        </p:txBody>
      </p:sp>
    </p:spTree>
    <p:extLst>
      <p:ext uri="{BB962C8B-B14F-4D97-AF65-F5344CB8AC3E}">
        <p14:creationId xmlns:p14="http://schemas.microsoft.com/office/powerpoint/2010/main" val="16993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5600" y="1320800"/>
            <a:ext cx="77123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Examples 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Definition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Modeling in a graph 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/>
              <a:t>Finding the social optimum </a:t>
            </a:r>
            <a:endParaRPr lang="en-US" sz="2400" dirty="0" smtClean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What can governments do? Finding the correct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policy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Welfare analysis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Can governments implement wrong policies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 (tutorial)  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2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sp>
        <p:nvSpPr>
          <p:cNvPr id="15" name="Oval 14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66810" y="2535160"/>
            <a:ext cx="321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What is the optimal for society? 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45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sp>
        <p:nvSpPr>
          <p:cNvPr id="15" name="Oval 14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66810" y="2535160"/>
            <a:ext cx="3215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What is the optimal for society? = Maximize surplus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1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816" y="735636"/>
            <a:ext cx="1132636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600" b="1" dirty="0"/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/>
              <a:t>Externalities</a:t>
            </a:r>
            <a:r>
              <a:rPr lang="es-ES" sz="2600" b="1" dirty="0" smtClean="0"/>
              <a:t> &amp; </a:t>
            </a:r>
            <a:r>
              <a:rPr lang="es-ES" sz="2600" b="1" dirty="0" err="1" smtClean="0"/>
              <a:t>Government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intervention</a:t>
            </a:r>
            <a:endParaRPr lang="es-ES" sz="26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err="1" smtClean="0"/>
              <a:t>Overlook</a:t>
            </a:r>
            <a:r>
              <a:rPr lang="es-ES" sz="2600" b="1" dirty="0" smtClean="0"/>
              <a:t> + </a:t>
            </a:r>
            <a:r>
              <a:rPr lang="es-ES" sz="2600" b="1" dirty="0" err="1" smtClean="0"/>
              <a:t>one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example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today</a:t>
            </a:r>
            <a:endParaRPr lang="es-ES" sz="26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/>
              <a:t>More </a:t>
            </a:r>
            <a:r>
              <a:rPr lang="es-ES" sz="2600" b="1" dirty="0" err="1" smtClean="0"/>
              <a:t>examples</a:t>
            </a:r>
            <a:r>
              <a:rPr lang="es-ES" sz="2600" b="1" dirty="0" smtClean="0"/>
              <a:t> in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tutorial</a:t>
            </a:r>
          </a:p>
          <a:p>
            <a:pPr marL="457200" indent="-457200">
              <a:buFont typeface="Arial" charset="0"/>
              <a:buChar char="•"/>
            </a:pPr>
            <a:endParaRPr lang="es-E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Public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goods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slides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(3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) and video 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tutorial</a:t>
            </a:r>
          </a:p>
          <a:p>
            <a:pPr marL="914400" lvl="1" indent="-457200">
              <a:buFont typeface="Arial" charset="0"/>
              <a:buChar char="•"/>
            </a:pPr>
            <a:endParaRPr lang="es-E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decision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firm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Brief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overlook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today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details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on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firm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perfect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competition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slides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(1) and (2), and 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videos (1) and (2)</a:t>
            </a: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details</a:t>
            </a:r>
            <a:r>
              <a:rPr lang="es-ES" sz="2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long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run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decisions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tutorial</a:t>
            </a:r>
          </a:p>
          <a:p>
            <a:pPr marL="914400" lvl="1" indent="-457200">
              <a:buFont typeface="Arial" charset="0"/>
              <a:buChar char="•"/>
            </a:pPr>
            <a:endParaRPr lang="es-ES" sz="2800" b="1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Today, in more detail</a:t>
            </a:r>
          </a:p>
        </p:txBody>
      </p:sp>
    </p:spTree>
    <p:extLst>
      <p:ext uri="{BB962C8B-B14F-4D97-AF65-F5344CB8AC3E}">
        <p14:creationId xmlns:p14="http://schemas.microsoft.com/office/powerpoint/2010/main" val="6299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95333" y="1375833"/>
            <a:ext cx="0" cy="425450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16587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Q’</a:t>
            </a:r>
          </a:p>
        </p:txBody>
      </p:sp>
      <p:sp>
        <p:nvSpPr>
          <p:cNvPr id="15" name="Oval 14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66810" y="2702163"/>
            <a:ext cx="321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Is Q’ socially optimal? 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95333" y="1375833"/>
            <a:ext cx="0" cy="425450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1" idx="1"/>
          </p:cNvCxnSpPr>
          <p:nvPr/>
        </p:nvCxnSpPr>
        <p:spPr>
          <a:xfrm flipH="1">
            <a:off x="5080003" y="1656835"/>
            <a:ext cx="786766" cy="301083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6770" y="147216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 of Q’</a:t>
            </a:r>
            <a:endParaRPr lang="en-US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96152" y="2130980"/>
            <a:ext cx="254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Benefit of Q’</a:t>
            </a:r>
            <a:endParaRPr lang="en-US" baseline="30000" dirty="0"/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>
            <a:off x="5080003" y="2315647"/>
            <a:ext cx="516148" cy="105833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16587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Q’</a:t>
            </a:r>
          </a:p>
        </p:txBody>
      </p:sp>
    </p:spTree>
    <p:extLst>
      <p:ext uri="{BB962C8B-B14F-4D97-AF65-F5344CB8AC3E}">
        <p14:creationId xmlns:p14="http://schemas.microsoft.com/office/powerpoint/2010/main" val="2363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95333" y="1375833"/>
            <a:ext cx="0" cy="425450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1" idx="1"/>
          </p:cNvCxnSpPr>
          <p:nvPr/>
        </p:nvCxnSpPr>
        <p:spPr>
          <a:xfrm flipH="1">
            <a:off x="5080003" y="1656835"/>
            <a:ext cx="786766" cy="301083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6770" y="147216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 of Q’</a:t>
            </a:r>
            <a:endParaRPr lang="en-US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96152" y="2130980"/>
            <a:ext cx="254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Benefit of Q’</a:t>
            </a:r>
            <a:endParaRPr lang="en-US" baseline="30000" dirty="0"/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>
            <a:off x="5080003" y="2315647"/>
            <a:ext cx="516148" cy="105833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16587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Q’</a:t>
            </a:r>
          </a:p>
        </p:txBody>
      </p:sp>
      <p:sp>
        <p:nvSpPr>
          <p:cNvPr id="27" name="Oval 26"/>
          <p:cNvSpPr/>
          <p:nvPr/>
        </p:nvSpPr>
        <p:spPr>
          <a:xfrm>
            <a:off x="6239256" y="2766742"/>
            <a:ext cx="5037173" cy="129514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53164" y="3226084"/>
            <a:ext cx="4823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 of Q’ &gt; Mg. </a:t>
            </a:r>
            <a:r>
              <a:rPr lang="en-US" b="1" dirty="0"/>
              <a:t>Social</a:t>
            </a:r>
            <a:r>
              <a:rPr lang="en-US" dirty="0"/>
              <a:t> Benefit of Q’</a:t>
            </a:r>
            <a:endParaRPr lang="en-US" baseline="30000" dirty="0"/>
          </a:p>
          <a:p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434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995333" y="1375833"/>
            <a:ext cx="0" cy="425450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21" idx="1"/>
          </p:cNvCxnSpPr>
          <p:nvPr/>
        </p:nvCxnSpPr>
        <p:spPr>
          <a:xfrm flipH="1">
            <a:off x="5080003" y="1656835"/>
            <a:ext cx="786766" cy="301083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866770" y="147216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 of Q’</a:t>
            </a:r>
            <a:endParaRPr lang="en-US" baseline="30000" dirty="0"/>
          </a:p>
        </p:txBody>
      </p:sp>
      <p:sp>
        <p:nvSpPr>
          <p:cNvPr id="23" name="TextBox 22"/>
          <p:cNvSpPr txBox="1"/>
          <p:nvPr/>
        </p:nvSpPr>
        <p:spPr>
          <a:xfrm>
            <a:off x="5596152" y="2130980"/>
            <a:ext cx="2543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Benefit of Q’</a:t>
            </a:r>
            <a:endParaRPr lang="en-US" baseline="30000" dirty="0"/>
          </a:p>
        </p:txBody>
      </p:sp>
      <p:cxnSp>
        <p:nvCxnSpPr>
          <p:cNvPr id="25" name="Straight Arrow Connector 24"/>
          <p:cNvCxnSpPr>
            <a:stCxn id="23" idx="1"/>
          </p:cNvCxnSpPr>
          <p:nvPr/>
        </p:nvCxnSpPr>
        <p:spPr>
          <a:xfrm flipH="1">
            <a:off x="5080003" y="2315647"/>
            <a:ext cx="516148" cy="105833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16587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Q’</a:t>
            </a:r>
          </a:p>
        </p:txBody>
      </p:sp>
      <p:sp>
        <p:nvSpPr>
          <p:cNvPr id="27" name="Oval 26"/>
          <p:cNvSpPr/>
          <p:nvPr/>
        </p:nvSpPr>
        <p:spPr>
          <a:xfrm>
            <a:off x="6239256" y="2766742"/>
            <a:ext cx="5037173" cy="129514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6453164" y="3226084"/>
            <a:ext cx="4823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                 </a:t>
            </a:r>
            <a:r>
              <a:rPr lang="en-US" sz="2000" b="1" dirty="0" smtClean="0"/>
              <a:t>Too much production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02187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73033" y="1358093"/>
            <a:ext cx="0" cy="425450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57077" y="5673410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Q’</a:t>
            </a:r>
          </a:p>
        </p:txBody>
      </p:sp>
      <p:sp>
        <p:nvSpPr>
          <p:cNvPr id="15" name="Oval 14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66810" y="2702163"/>
            <a:ext cx="321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Is Q’ socially optimal? 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8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73033" y="1358093"/>
            <a:ext cx="0" cy="425450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57077" y="5673410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Q’</a:t>
            </a:r>
          </a:p>
        </p:txBody>
      </p:sp>
      <p:sp>
        <p:nvSpPr>
          <p:cNvPr id="15" name="Oval 14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66810" y="2702163"/>
            <a:ext cx="321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Is Q’ socially optimal? 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10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73033" y="1358093"/>
            <a:ext cx="0" cy="425450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57077" y="5673410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Q’</a:t>
            </a:r>
          </a:p>
        </p:txBody>
      </p:sp>
      <p:sp>
        <p:nvSpPr>
          <p:cNvPr id="15" name="Oval 14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266810" y="2702163"/>
            <a:ext cx="321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Is Q’ socially optimal? 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2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73033" y="1358093"/>
            <a:ext cx="0" cy="425450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57077" y="5673410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Q’</a:t>
            </a:r>
          </a:p>
        </p:txBody>
      </p:sp>
      <p:sp>
        <p:nvSpPr>
          <p:cNvPr id="15" name="Oval 14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53701" y="2388877"/>
            <a:ext cx="3215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Increasing production increases social welfare! 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8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373033" y="1358093"/>
            <a:ext cx="0" cy="425450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157077" y="5673410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Q’</a:t>
            </a:r>
          </a:p>
        </p:txBody>
      </p:sp>
      <p:sp>
        <p:nvSpPr>
          <p:cNvPr id="15" name="Oval 14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53701" y="2792845"/>
            <a:ext cx="3215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Too little production!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9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4157077" y="5673410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353701" y="2663922"/>
            <a:ext cx="321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So what is the optimal level of production?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545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816" y="735636"/>
            <a:ext cx="1132636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Externalities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&amp;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Government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intervention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Overlook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one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example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today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tutorial</a:t>
            </a:r>
          </a:p>
          <a:p>
            <a:pPr marL="457200" indent="-457200">
              <a:buFont typeface="Arial" charset="0"/>
              <a:buChar char="•"/>
            </a:pPr>
            <a:endParaRPr lang="es-E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/>
              <a:t>Public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goods</a:t>
            </a:r>
            <a:endParaRPr lang="es-ES" sz="26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/>
              <a:t>Pre-</a:t>
            </a:r>
            <a:r>
              <a:rPr lang="es-ES" sz="2600" b="1" dirty="0" err="1" smtClean="0"/>
              <a:t>lecture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slides</a:t>
            </a:r>
            <a:r>
              <a:rPr lang="es-ES" sz="2600" b="1" dirty="0" smtClean="0"/>
              <a:t> (3) </a:t>
            </a:r>
            <a:r>
              <a:rPr lang="es-ES" sz="2600" b="1" dirty="0" smtClean="0"/>
              <a:t>and video</a:t>
            </a:r>
            <a:endParaRPr lang="es-ES" sz="26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/>
              <a:t>More </a:t>
            </a:r>
            <a:r>
              <a:rPr lang="es-ES" sz="2600" b="1" dirty="0" err="1" smtClean="0"/>
              <a:t>examples</a:t>
            </a:r>
            <a:r>
              <a:rPr lang="es-ES" sz="2600" b="1" dirty="0" smtClean="0"/>
              <a:t> in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tutorial</a:t>
            </a:r>
          </a:p>
          <a:p>
            <a:pPr marL="914400" lvl="1" indent="-457200">
              <a:buFont typeface="Arial" charset="0"/>
              <a:buChar char="•"/>
            </a:pPr>
            <a:endParaRPr lang="es-E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decision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firm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Brief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overlook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today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details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on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firm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perfect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competition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slides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(1) and (2), and 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videos (1) and (2)</a:t>
            </a: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details</a:t>
            </a:r>
            <a:r>
              <a:rPr lang="es-ES" sz="2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long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run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decisions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tutorial</a:t>
            </a:r>
          </a:p>
          <a:p>
            <a:pPr marL="914400" lvl="1" indent="-457200">
              <a:buFont typeface="Arial" charset="0"/>
              <a:buChar char="•"/>
            </a:pPr>
            <a:endParaRPr lang="es-ES" sz="2800" b="1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Today, in more detail</a:t>
            </a:r>
          </a:p>
        </p:txBody>
      </p:sp>
    </p:spTree>
    <p:extLst>
      <p:ext uri="{BB962C8B-B14F-4D97-AF65-F5344CB8AC3E}">
        <p14:creationId xmlns:p14="http://schemas.microsoft.com/office/powerpoint/2010/main" val="16805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4786106" y="2222500"/>
            <a:ext cx="4334" cy="3416303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4900086" y="1841501"/>
            <a:ext cx="786766" cy="301083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705799" y="1629952"/>
            <a:ext cx="5169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 of Q**</a:t>
            </a:r>
          </a:p>
          <a:p>
            <a:r>
              <a:rPr lang="en-US" dirty="0"/>
              <a:t>= Mg. </a:t>
            </a:r>
            <a:r>
              <a:rPr lang="en-US" b="1" dirty="0"/>
              <a:t>Social</a:t>
            </a:r>
            <a:r>
              <a:rPr lang="en-US" dirty="0"/>
              <a:t> Benefit of Q**</a:t>
            </a:r>
            <a:endParaRPr lang="en-US" baseline="30000" dirty="0"/>
          </a:p>
          <a:p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4900087" y="2222500"/>
            <a:ext cx="696065" cy="46981"/>
          </a:xfrm>
          <a:prstGeom prst="straightConnector1">
            <a:avLst/>
          </a:prstGeom>
          <a:ln w="53975">
            <a:solidFill>
              <a:schemeClr val="tx1"/>
            </a:solidFill>
            <a:tailEnd type="arrow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13904" y="5630333"/>
            <a:ext cx="77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Q**</a:t>
            </a:r>
          </a:p>
        </p:txBody>
      </p:sp>
      <p:sp>
        <p:nvSpPr>
          <p:cNvPr id="26" name="Oval 25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567094" y="2448077"/>
            <a:ext cx="321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Q** is the socially optimal level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9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5600" y="1320800"/>
            <a:ext cx="77123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Examples 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Definition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Modeling in a graph 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Finding the social optimum 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/>
              <a:t>What can governments do? Finding the correct </a:t>
            </a:r>
            <a:r>
              <a:rPr lang="en-US" sz="2400" dirty="0" smtClean="0"/>
              <a:t>policy</a:t>
            </a:r>
            <a:endParaRPr lang="en-US" sz="2400" dirty="0" smtClean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Welfare analysis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Can governments implement wrong policies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 (tutorial)  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0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749800" y="101600"/>
            <a:ext cx="36306" cy="5537203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13904" y="5630333"/>
            <a:ext cx="77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Q**</a:t>
            </a:r>
          </a:p>
        </p:txBody>
      </p:sp>
      <p:sp>
        <p:nvSpPr>
          <p:cNvPr id="26" name="Oval 25"/>
          <p:cNvSpPr/>
          <p:nvPr/>
        </p:nvSpPr>
        <p:spPr>
          <a:xfrm>
            <a:off x="181182" y="1051189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79551" y="1244411"/>
            <a:ext cx="3215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How can the government achieve Q**?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2798043" y="249280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sp>
        <p:nvSpPr>
          <p:cNvPr id="21" name="Oval 20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32036" y="2327750"/>
            <a:ext cx="3215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One possibility:</a:t>
            </a:r>
          </a:p>
          <a:p>
            <a:r>
              <a:rPr lang="en-US" sz="2400" b="1" dirty="0" smtClean="0"/>
              <a:t>Taxing suppliers $x per unit sold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749800" y="101600"/>
            <a:ext cx="36306" cy="5537203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4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995 0.06389 L 0.02695 -0.0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-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4749800" y="101600"/>
            <a:ext cx="36306" cy="5537203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513904" y="5630333"/>
            <a:ext cx="779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Q**</a:t>
            </a:r>
          </a:p>
        </p:txBody>
      </p:sp>
      <p:sp>
        <p:nvSpPr>
          <p:cNvPr id="26" name="Oval 25"/>
          <p:cNvSpPr/>
          <p:nvPr/>
        </p:nvSpPr>
        <p:spPr>
          <a:xfrm>
            <a:off x="181182" y="1051189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68756" y="1568276"/>
            <a:ext cx="32154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Is there any other option?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52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8"/>
            <a:ext cx="2307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 =</a:t>
            </a:r>
          </a:p>
          <a:p>
            <a:r>
              <a:rPr lang="en-US" dirty="0"/>
              <a:t>Mg. Social Benefit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sp>
        <p:nvSpPr>
          <p:cNvPr id="28" name="TextBox 27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2892982" y="1351658"/>
            <a:ext cx="3297202" cy="3805614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542869" y="310701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586934" y="3582332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sp>
        <p:nvSpPr>
          <p:cNvPr id="21" name="Oval 20"/>
          <p:cNvSpPr/>
          <p:nvPr/>
        </p:nvSpPr>
        <p:spPr>
          <a:xfrm>
            <a:off x="6898843" y="2141046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532036" y="2327750"/>
            <a:ext cx="3215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YES! </a:t>
            </a:r>
          </a:p>
          <a:p>
            <a:r>
              <a:rPr lang="en-US" sz="2400" b="1" dirty="0" smtClean="0"/>
              <a:t>Taxing consumers $x per unit bought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4749800" y="101600"/>
            <a:ext cx="36306" cy="5537203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47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25 -0.14074 L 0.02825 0.056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5600" y="1320800"/>
            <a:ext cx="7712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/>
              <a:t>Can you think of other alternatives?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Quotas</a:t>
            </a:r>
          </a:p>
          <a:p>
            <a:pPr marL="800100" lvl="1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marL="800100" lvl="1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Price limits  </a:t>
            </a:r>
          </a:p>
          <a:p>
            <a:pPr marL="800100" lvl="1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</a:endParaRPr>
          </a:p>
          <a:p>
            <a:pPr marL="800100" lvl="1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Both of them affect quantities in the market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2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5600" y="1320800"/>
            <a:ext cx="77123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/>
              <a:t>Can you think of other alternatives?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/>
              <a:t>Quotas</a:t>
            </a:r>
          </a:p>
          <a:p>
            <a:pPr marL="800100" lvl="1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 smtClean="0"/>
          </a:p>
          <a:p>
            <a:pPr marL="800100" lvl="1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/>
              <a:t>Price limits  </a:t>
            </a:r>
          </a:p>
          <a:p>
            <a:pPr marL="800100" lvl="1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800100" lvl="1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smtClean="0"/>
              <a:t>Both of them affect quantities in the market</a:t>
            </a:r>
            <a:endParaRPr lang="en-US" sz="2400" dirty="0"/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1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5600" y="1320800"/>
            <a:ext cx="77123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Examples 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Definition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Modeling in a graph 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Finding the social optimum 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What can governments do? Finding the correct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policy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/>
              <a:t>Welfare analysis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Can governments implement wrong policies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 (tutorial)  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86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5" name="Title 7"/>
          <p:cNvSpPr txBox="1">
            <a:spLocks/>
          </p:cNvSpPr>
          <p:nvPr/>
        </p:nvSpPr>
        <p:spPr>
          <a:xfrm>
            <a:off x="1524000" y="-8627"/>
            <a:ext cx="9144000" cy="1162050"/>
          </a:xfrm>
          <a:prstGeom prst="rect">
            <a:avLst/>
          </a:prstGeom>
          <a:solidFill>
            <a:srgbClr val="0000FF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Welfare Analysis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53002" y="2078665"/>
            <a:ext cx="3734481" cy="239935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351371" y="2354365"/>
            <a:ext cx="32154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r>
              <a:rPr lang="en-US" sz="2400" b="1" dirty="0" smtClean="0"/>
              <a:t>First assume free market: no taxes or subsidies</a:t>
            </a:r>
            <a:endParaRPr lang="en-US" sz="2400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471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816" y="735636"/>
            <a:ext cx="1132636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Externalities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&amp;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Government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intervention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Overlook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+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one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example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today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tutorial</a:t>
            </a:r>
          </a:p>
          <a:p>
            <a:pPr marL="457200" indent="-457200">
              <a:buFont typeface="Arial" charset="0"/>
              <a:buChar char="•"/>
            </a:pPr>
            <a:endParaRPr lang="es-E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Public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goods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slides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(3) 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and video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tutorial</a:t>
            </a:r>
          </a:p>
          <a:p>
            <a:pPr marL="914400" lvl="1" indent="-457200">
              <a:buFont typeface="Arial" charset="0"/>
              <a:buChar char="•"/>
            </a:pPr>
            <a:endParaRPr lang="es-E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/>
              <a:t>The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decision</a:t>
            </a:r>
            <a:r>
              <a:rPr lang="es-ES" sz="2600" b="1" dirty="0" smtClean="0"/>
              <a:t> of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firm</a:t>
            </a:r>
            <a:endParaRPr lang="es-ES" sz="26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err="1" smtClean="0"/>
              <a:t>Brief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overlook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today</a:t>
            </a:r>
            <a:endParaRPr lang="es-ES" sz="26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/>
              <a:t>More </a:t>
            </a:r>
            <a:r>
              <a:rPr lang="es-ES" sz="2600" b="1" dirty="0" err="1" smtClean="0"/>
              <a:t>details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on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firm</a:t>
            </a:r>
            <a:r>
              <a:rPr lang="es-ES" sz="2600" b="1" dirty="0" smtClean="0"/>
              <a:t> in </a:t>
            </a:r>
            <a:r>
              <a:rPr lang="es-ES" sz="2600" b="1" dirty="0" err="1" smtClean="0"/>
              <a:t>perfect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competition</a:t>
            </a:r>
            <a:r>
              <a:rPr lang="es-ES" sz="2600" b="1" dirty="0" smtClean="0"/>
              <a:t> in Pre-</a:t>
            </a:r>
            <a:r>
              <a:rPr lang="es-ES" sz="2600" b="1" dirty="0" err="1" smtClean="0"/>
              <a:t>Lecture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slides</a:t>
            </a:r>
            <a:r>
              <a:rPr lang="es-ES" sz="2600" b="1" dirty="0" smtClean="0"/>
              <a:t> (1) and (2), and pre-</a:t>
            </a:r>
            <a:r>
              <a:rPr lang="es-ES" sz="2600" b="1" dirty="0" err="1" smtClean="0"/>
              <a:t>lecture</a:t>
            </a:r>
            <a:r>
              <a:rPr lang="es-ES" sz="2600" b="1" dirty="0" smtClean="0"/>
              <a:t> videos (1) and (2)</a:t>
            </a: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/>
              <a:t>More </a:t>
            </a:r>
            <a:r>
              <a:rPr lang="es-ES" sz="2600" b="1" dirty="0" err="1" smtClean="0"/>
              <a:t>details</a:t>
            </a:r>
            <a:r>
              <a:rPr lang="es-ES" sz="2600" b="1" dirty="0"/>
              <a:t> </a:t>
            </a:r>
            <a:r>
              <a:rPr lang="es-ES" sz="2600" b="1" dirty="0" smtClean="0"/>
              <a:t>of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long</a:t>
            </a:r>
            <a:r>
              <a:rPr lang="es-ES" sz="2600" b="1" dirty="0" smtClean="0"/>
              <a:t> run </a:t>
            </a:r>
            <a:r>
              <a:rPr lang="es-ES" sz="2600" b="1" dirty="0" err="1" smtClean="0"/>
              <a:t>decisions</a:t>
            </a:r>
            <a:r>
              <a:rPr lang="es-ES" sz="2600" b="1" dirty="0" smtClean="0"/>
              <a:t> in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tutorial</a:t>
            </a:r>
          </a:p>
          <a:p>
            <a:pPr marL="914400" lvl="1" indent="-457200">
              <a:buFont typeface="Arial" charset="0"/>
              <a:buChar char="•"/>
            </a:pPr>
            <a:endParaRPr lang="es-ES" sz="2800" b="1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Today, in more detail</a:t>
            </a:r>
          </a:p>
        </p:txBody>
      </p:sp>
    </p:spTree>
    <p:extLst>
      <p:ext uri="{BB962C8B-B14F-4D97-AF65-F5344CB8AC3E}">
        <p14:creationId xmlns:p14="http://schemas.microsoft.com/office/powerpoint/2010/main" val="118467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5392365" y="2893102"/>
            <a:ext cx="4094" cy="2737231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2443972" y="2893100"/>
            <a:ext cx="2948393" cy="4247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08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7752520" y="2104729"/>
            <a:ext cx="230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CS?</a:t>
            </a:r>
          </a:p>
        </p:txBody>
      </p:sp>
    </p:spTree>
    <p:extLst>
      <p:ext uri="{BB962C8B-B14F-4D97-AF65-F5344CB8AC3E}">
        <p14:creationId xmlns:p14="http://schemas.microsoft.com/office/powerpoint/2010/main" val="172826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Right Triangle 17"/>
          <p:cNvSpPr/>
          <p:nvPr/>
        </p:nvSpPr>
        <p:spPr>
          <a:xfrm>
            <a:off x="2476501" y="-338667"/>
            <a:ext cx="2899833" cy="325853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832673" y="1035812"/>
            <a:ext cx="230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CS</a:t>
            </a:r>
          </a:p>
        </p:txBody>
      </p:sp>
    </p:spTree>
    <p:extLst>
      <p:ext uri="{BB962C8B-B14F-4D97-AF65-F5344CB8AC3E}">
        <p14:creationId xmlns:p14="http://schemas.microsoft.com/office/powerpoint/2010/main" val="9053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7752520" y="2104729"/>
            <a:ext cx="230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PS?</a:t>
            </a:r>
          </a:p>
        </p:txBody>
      </p:sp>
    </p:spTree>
    <p:extLst>
      <p:ext uri="{BB962C8B-B14F-4D97-AF65-F5344CB8AC3E}">
        <p14:creationId xmlns:p14="http://schemas.microsoft.com/office/powerpoint/2010/main" val="195425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5" name="Right Triangle 14"/>
          <p:cNvSpPr/>
          <p:nvPr/>
        </p:nvSpPr>
        <p:spPr>
          <a:xfrm rot="5400000">
            <a:off x="2556935" y="2787652"/>
            <a:ext cx="2770716" cy="2931584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637519" y="3345857"/>
            <a:ext cx="230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PS</a:t>
            </a:r>
          </a:p>
        </p:txBody>
      </p:sp>
    </p:spTree>
    <p:extLst>
      <p:ext uri="{BB962C8B-B14F-4D97-AF65-F5344CB8AC3E}">
        <p14:creationId xmlns:p14="http://schemas.microsoft.com/office/powerpoint/2010/main" val="152098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</p:spTree>
    <p:extLst>
      <p:ext uri="{BB962C8B-B14F-4D97-AF65-F5344CB8AC3E}">
        <p14:creationId xmlns:p14="http://schemas.microsoft.com/office/powerpoint/2010/main" val="1750188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03493" y="394090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37503" y="5046750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48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03493" y="394090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72591" y="38649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37503" y="5046750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03493" y="394090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72591" y="38649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51966" y="38171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37503" y="5046750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03493" y="394090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72591" y="38649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51966" y="38171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21064" y="3702481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37503" y="5046750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46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0" y="6611779"/>
            <a:ext cx="12192000" cy="27661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                                                                                                                                                                    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Guillem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Riambau</a:t>
            </a:r>
            <a:r>
              <a:rPr lang="en-US" sz="16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816" y="735636"/>
            <a:ext cx="1132636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charset="0"/>
              <a:buChar char="•"/>
            </a:pPr>
            <a:endParaRPr lang="en-US" sz="2600" b="1" dirty="0"/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/>
              <a:t>Externalities</a:t>
            </a:r>
            <a:r>
              <a:rPr lang="es-ES" sz="2600" b="1" dirty="0" smtClean="0"/>
              <a:t> &amp; </a:t>
            </a:r>
            <a:r>
              <a:rPr lang="es-ES" sz="2600" b="1" dirty="0" err="1" smtClean="0"/>
              <a:t>Government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intervention</a:t>
            </a:r>
            <a:endParaRPr lang="es-ES" sz="26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err="1" smtClean="0"/>
              <a:t>Overlook</a:t>
            </a:r>
            <a:r>
              <a:rPr lang="es-ES" sz="2600" b="1" dirty="0" smtClean="0"/>
              <a:t> + </a:t>
            </a:r>
            <a:r>
              <a:rPr lang="es-ES" sz="2600" b="1" dirty="0" err="1" smtClean="0"/>
              <a:t>one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example</a:t>
            </a:r>
            <a:r>
              <a:rPr lang="es-ES" sz="2600" b="1" dirty="0" smtClean="0"/>
              <a:t> </a:t>
            </a:r>
            <a:r>
              <a:rPr lang="es-ES" sz="2600" b="1" dirty="0" err="1" smtClean="0"/>
              <a:t>today</a:t>
            </a:r>
            <a:endParaRPr lang="es-ES" sz="2600" b="1" dirty="0" smtClean="0"/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/>
              <a:t>More </a:t>
            </a:r>
            <a:r>
              <a:rPr lang="es-ES" sz="2600" b="1" dirty="0" err="1" smtClean="0"/>
              <a:t>examples</a:t>
            </a:r>
            <a:r>
              <a:rPr lang="es-ES" sz="2600" b="1" dirty="0" smtClean="0"/>
              <a:t> in </a:t>
            </a:r>
            <a:r>
              <a:rPr lang="es-ES" sz="2600" b="1" dirty="0" err="1" smtClean="0"/>
              <a:t>the</a:t>
            </a:r>
            <a:r>
              <a:rPr lang="es-ES" sz="2600" b="1" dirty="0" smtClean="0"/>
              <a:t> tutorial</a:t>
            </a:r>
          </a:p>
          <a:p>
            <a:pPr marL="457200" indent="-457200">
              <a:buFont typeface="Arial" charset="0"/>
              <a:buChar char="•"/>
            </a:pPr>
            <a:endParaRPr lang="es-E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Public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goods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slides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(3) 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and video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examples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tutorial</a:t>
            </a:r>
          </a:p>
          <a:p>
            <a:pPr marL="914400" lvl="1" indent="-457200">
              <a:buFont typeface="Arial" charset="0"/>
              <a:buChar char="•"/>
            </a:pPr>
            <a:endParaRPr lang="es-ES" sz="2600" b="1" dirty="0">
              <a:solidFill>
                <a:schemeClr val="bg1">
                  <a:lumMod val="85000"/>
                </a:schemeClr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decision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of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firm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Brief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overlook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today</a:t>
            </a:r>
            <a:endParaRPr lang="es-ES" sz="26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details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on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firm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perfect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competition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slides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(1) and (2), and pre-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lecture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videos (1) and (2)</a:t>
            </a:r>
          </a:p>
          <a:p>
            <a:pPr marL="914400" lvl="1" indent="-457200">
              <a:buFont typeface="Arial" charset="0"/>
              <a:buChar char="•"/>
            </a:pP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More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details</a:t>
            </a:r>
            <a:r>
              <a:rPr lang="es-ES" sz="2600" b="1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of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long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run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decisions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in </a:t>
            </a:r>
            <a:r>
              <a:rPr lang="es-ES" sz="2600" b="1" dirty="0" err="1" smtClean="0">
                <a:solidFill>
                  <a:schemeClr val="bg1">
                    <a:lumMod val="85000"/>
                  </a:schemeClr>
                </a:solidFill>
              </a:rPr>
              <a:t>the</a:t>
            </a:r>
            <a:r>
              <a:rPr lang="es-ES" sz="2600" b="1" dirty="0" smtClean="0">
                <a:solidFill>
                  <a:schemeClr val="bg1">
                    <a:lumMod val="85000"/>
                  </a:schemeClr>
                </a:solidFill>
              </a:rPr>
              <a:t> tutorial</a:t>
            </a:r>
          </a:p>
          <a:p>
            <a:pPr marL="914400" lvl="1" indent="-457200">
              <a:buFont typeface="Arial" charset="0"/>
              <a:buChar char="•"/>
            </a:pPr>
            <a:endParaRPr lang="es-ES" sz="2800" b="1" dirty="0" smtClean="0"/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dirty="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Today, in more detail</a:t>
            </a:r>
          </a:p>
        </p:txBody>
      </p:sp>
    </p:spTree>
    <p:extLst>
      <p:ext uri="{BB962C8B-B14F-4D97-AF65-F5344CB8AC3E}">
        <p14:creationId xmlns:p14="http://schemas.microsoft.com/office/powerpoint/2010/main" val="1746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03493" y="394090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72591" y="38649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51966" y="38171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21064" y="3702481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90162" y="364004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537503" y="5046750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r>
              <a:rPr lang="en-US" baseline="30000" dirty="0" smtClean="0"/>
              <a:t>th</a:t>
            </a:r>
            <a:r>
              <a:rPr lang="en-US" dirty="0" smtClean="0"/>
              <a:t>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03493" y="394090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72591" y="38649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51966" y="38171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21064" y="3702481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90162" y="364004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68474" y="357698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37503" y="5046750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r>
              <a:rPr lang="en-US" baseline="30000" dirty="0" smtClean="0"/>
              <a:t>th</a:t>
            </a:r>
            <a:r>
              <a:rPr lang="en-US" dirty="0" smtClean="0"/>
              <a:t> unit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33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03493" y="394090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72591" y="38649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51966" y="38171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21064" y="3702481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90162" y="364004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68474" y="357698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3909453" y="3914326"/>
            <a:ext cx="2807907" cy="1125223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476750" y="4181239"/>
            <a:ext cx="23071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And so on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856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03493" y="394090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72591" y="38649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51966" y="38171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21064" y="3702481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90162" y="364004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68474" y="357698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50338" y="348602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30840" y="3450576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0770" y="3370430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86046" y="3378448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01194" y="3275102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121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003493" y="394090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072591" y="38649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51966" y="38171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3221064" y="3702481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290162" y="364004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368474" y="357698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450338" y="348602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530840" y="3450576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630770" y="3370430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586046" y="3378448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3701194" y="3275102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766777" y="3227302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826723" y="3131178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890688" y="308351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971479" y="3020456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sp>
        <p:nvSpPr>
          <p:cNvPr id="15" name="Right Triangle 1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18961447">
            <a:off x="2452265" y="3493469"/>
            <a:ext cx="2403062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2714184">
            <a:off x="4372292" y="2355731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7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sp>
        <p:nvSpPr>
          <p:cNvPr id="15" name="Right Triangle 1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18961447">
            <a:off x="2452265" y="3493469"/>
            <a:ext cx="2403062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2714184">
            <a:off x="4372292" y="2355731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852598" y="217989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554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sp>
        <p:nvSpPr>
          <p:cNvPr id="15" name="Right Triangle 1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18961447">
            <a:off x="2452265" y="3493469"/>
            <a:ext cx="2403062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2714184">
            <a:off x="4372292" y="2355731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852598" y="217989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36634" y="2128775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55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sp>
        <p:nvSpPr>
          <p:cNvPr id="15" name="Right Triangle 1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18961447">
            <a:off x="2452265" y="3493469"/>
            <a:ext cx="2403062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2714184">
            <a:off x="4372292" y="2355731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852598" y="2193293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21696" y="210856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01071" y="205114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66751" y="1977925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32431" y="1924403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29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sp>
        <p:nvSpPr>
          <p:cNvPr id="15" name="Right Triangle 1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18961447">
            <a:off x="2452265" y="3493469"/>
            <a:ext cx="2403062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Triangle 21"/>
          <p:cNvSpPr/>
          <p:nvPr/>
        </p:nvSpPr>
        <p:spPr>
          <a:xfrm rot="2714184">
            <a:off x="4372292" y="2355731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4852598" y="2193293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921696" y="210856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01071" y="2051147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066751" y="1977925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132431" y="1924403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204380" y="1840723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246187" y="1800769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284398" y="1789113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5322609" y="1736205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27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TextBox 17"/>
          <p:cNvSpPr txBox="1"/>
          <p:nvPr/>
        </p:nvSpPr>
        <p:spPr>
          <a:xfrm>
            <a:off x="6867953" y="2128775"/>
            <a:ext cx="33655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Externality cost?</a:t>
            </a:r>
          </a:p>
        </p:txBody>
      </p:sp>
      <p:sp>
        <p:nvSpPr>
          <p:cNvPr id="15" name="Right Triangle 1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18961447">
            <a:off x="2338778" y="3212411"/>
            <a:ext cx="3212614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2714184">
            <a:off x="4947455" y="1786469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8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21" name="TextBox 20"/>
          <p:cNvSpPr txBox="1"/>
          <p:nvPr/>
        </p:nvSpPr>
        <p:spPr>
          <a:xfrm>
            <a:off x="7362339" y="2458206"/>
            <a:ext cx="29669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Social Welfare?</a:t>
            </a:r>
          </a:p>
        </p:txBody>
      </p:sp>
    </p:spTree>
    <p:extLst>
      <p:ext uri="{BB962C8B-B14F-4D97-AF65-F5344CB8AC3E}">
        <p14:creationId xmlns:p14="http://schemas.microsoft.com/office/powerpoint/2010/main" val="198367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Right Triangle 17"/>
          <p:cNvSpPr/>
          <p:nvPr/>
        </p:nvSpPr>
        <p:spPr>
          <a:xfrm>
            <a:off x="2476501" y="-338667"/>
            <a:ext cx="2899833" cy="325853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62339" y="2458206"/>
            <a:ext cx="29669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Social Welfare?</a:t>
            </a:r>
          </a:p>
        </p:txBody>
      </p:sp>
      <p:sp>
        <p:nvSpPr>
          <p:cNvPr id="15" name="Right Triangle 14"/>
          <p:cNvSpPr/>
          <p:nvPr/>
        </p:nvSpPr>
        <p:spPr>
          <a:xfrm rot="5400000">
            <a:off x="2556935" y="2787652"/>
            <a:ext cx="2770716" cy="2931584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8961447">
            <a:off x="2338778" y="3212411"/>
            <a:ext cx="3212614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2714184">
            <a:off x="4947455" y="1786469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6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5" grpId="0" animBg="1"/>
      <p:bldP spid="22" grpId="0" animBg="1"/>
      <p:bldP spid="23" grpId="0" animBg="1"/>
      <p:bldP spid="25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Right Triangle 17"/>
          <p:cNvSpPr/>
          <p:nvPr/>
        </p:nvSpPr>
        <p:spPr>
          <a:xfrm>
            <a:off x="2476501" y="-338667"/>
            <a:ext cx="2899833" cy="325853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362339" y="2458206"/>
            <a:ext cx="296699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Social Welfare?</a:t>
            </a:r>
          </a:p>
        </p:txBody>
      </p:sp>
      <p:sp>
        <p:nvSpPr>
          <p:cNvPr id="15" name="Right Triangle 14"/>
          <p:cNvSpPr/>
          <p:nvPr/>
        </p:nvSpPr>
        <p:spPr>
          <a:xfrm rot="5400000">
            <a:off x="2556935" y="2787652"/>
            <a:ext cx="2770716" cy="2931584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8961447">
            <a:off x="2338778" y="3212411"/>
            <a:ext cx="3212614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13590958">
            <a:off x="3710921" y="1734850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02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Right Triangle 17"/>
          <p:cNvSpPr/>
          <p:nvPr/>
        </p:nvSpPr>
        <p:spPr>
          <a:xfrm>
            <a:off x="2476501" y="-338667"/>
            <a:ext cx="2899833" cy="325853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2556935" y="2787652"/>
            <a:ext cx="2770716" cy="2931584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8961447">
            <a:off x="2338778" y="3212411"/>
            <a:ext cx="3212614" cy="8844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13590958">
            <a:off x="3710921" y="1734850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" name="Straight Connector 2"/>
          <p:cNvCxnSpPr>
            <a:stCxn id="18" idx="0"/>
          </p:cNvCxnSpPr>
          <p:nvPr/>
        </p:nvCxnSpPr>
        <p:spPr>
          <a:xfrm flipH="1">
            <a:off x="2476500" y="-338667"/>
            <a:ext cx="1" cy="4738766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444749" y="2836515"/>
            <a:ext cx="1712328" cy="1555117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157077" y="1491907"/>
            <a:ext cx="0" cy="1330233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0"/>
          </p:cNvCxnSpPr>
          <p:nvPr/>
        </p:nvCxnSpPr>
        <p:spPr>
          <a:xfrm>
            <a:off x="2476501" y="-338667"/>
            <a:ext cx="1680576" cy="183057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3679340" y="2037301"/>
            <a:ext cx="2889936" cy="13568"/>
          </a:xfrm>
          <a:prstGeom prst="straightConnector1">
            <a:avLst/>
          </a:prstGeom>
          <a:ln w="53975">
            <a:solidFill>
              <a:srgbClr val="010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6653313" y="1472075"/>
            <a:ext cx="2807907" cy="1125223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125618" y="1851712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TOTAL SURPLUS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3023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Right Triangle 17"/>
          <p:cNvSpPr/>
          <p:nvPr/>
        </p:nvSpPr>
        <p:spPr>
          <a:xfrm>
            <a:off x="2476501" y="-338667"/>
            <a:ext cx="2899833" cy="325853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2556935" y="2787652"/>
            <a:ext cx="2770716" cy="2931584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8961447">
            <a:off x="2338778" y="3212411"/>
            <a:ext cx="3212614" cy="884418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2714184">
            <a:off x="4947455" y="1786469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53313" y="1472075"/>
            <a:ext cx="2807907" cy="1125223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125618" y="1851712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Deadweight Loss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462261" y="2037301"/>
            <a:ext cx="1107015" cy="3416"/>
          </a:xfrm>
          <a:prstGeom prst="straightConnector1">
            <a:avLst/>
          </a:prstGeom>
          <a:ln w="53975">
            <a:solidFill>
              <a:srgbClr val="010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204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8" name="Right Triangle 17"/>
          <p:cNvSpPr/>
          <p:nvPr/>
        </p:nvSpPr>
        <p:spPr>
          <a:xfrm>
            <a:off x="2476501" y="-338667"/>
            <a:ext cx="2899833" cy="3258537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/>
          <p:cNvSpPr/>
          <p:nvPr/>
        </p:nvSpPr>
        <p:spPr>
          <a:xfrm rot="5400000">
            <a:off x="2556935" y="2787652"/>
            <a:ext cx="2770716" cy="2931584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8961447">
            <a:off x="2338778" y="3212411"/>
            <a:ext cx="3212614" cy="884418"/>
          </a:xfrm>
          <a:prstGeom prst="rect">
            <a:avLst/>
          </a:prstGeom>
          <a:solidFill>
            <a:schemeClr val="tx1">
              <a:alpha val="43000"/>
            </a:schemeClr>
          </a:solidFill>
          <a:ln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/>
          <p:cNvSpPr/>
          <p:nvPr/>
        </p:nvSpPr>
        <p:spPr>
          <a:xfrm rot="2714184">
            <a:off x="4947455" y="1786469"/>
            <a:ext cx="921262" cy="869155"/>
          </a:xfrm>
          <a:prstGeom prst="rtTriangle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Triangle 24"/>
          <p:cNvSpPr/>
          <p:nvPr/>
        </p:nvSpPr>
        <p:spPr>
          <a:xfrm rot="13699382">
            <a:off x="2010092" y="4598534"/>
            <a:ext cx="921262" cy="869155"/>
          </a:xfrm>
          <a:prstGeom prst="rtTriangle">
            <a:avLst/>
          </a:prstGeom>
          <a:solidFill>
            <a:schemeClr val="tx1">
              <a:alpha val="43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53313" y="1472075"/>
            <a:ext cx="2807907" cy="1125223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7062434" y="1637225"/>
            <a:ext cx="23071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How do we know this is the deadweight loss?</a:t>
            </a:r>
            <a:endParaRPr lang="en-US" b="1" dirty="0"/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5462261" y="2037301"/>
            <a:ext cx="1107015" cy="3416"/>
          </a:xfrm>
          <a:prstGeom prst="straightConnector1">
            <a:avLst/>
          </a:prstGeom>
          <a:ln w="53975">
            <a:solidFill>
              <a:srgbClr val="010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61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sp>
        <p:nvSpPr>
          <p:cNvPr id="15" name="Oval 14"/>
          <p:cNvSpPr/>
          <p:nvPr/>
        </p:nvSpPr>
        <p:spPr>
          <a:xfrm>
            <a:off x="7353702" y="3020456"/>
            <a:ext cx="3859570" cy="167616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790168" y="3396875"/>
            <a:ext cx="3542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Suppose optimal consumption (e.g., given adequate tax to suppliers)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497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</p:spTree>
    <p:extLst>
      <p:ext uri="{BB962C8B-B14F-4D97-AF65-F5344CB8AC3E}">
        <p14:creationId xmlns:p14="http://schemas.microsoft.com/office/powerpoint/2010/main" val="97922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</p:spTree>
    <p:extLst>
      <p:ext uri="{BB962C8B-B14F-4D97-AF65-F5344CB8AC3E}">
        <p14:creationId xmlns:p14="http://schemas.microsoft.com/office/powerpoint/2010/main" val="99042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 </a:t>
            </a:r>
            <a:r>
              <a:rPr lang="en-US" sz="35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25600" y="1320800"/>
            <a:ext cx="771236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/>
              <a:t>Examples </a:t>
            </a:r>
            <a:endParaRPr lang="en-US" sz="2400" dirty="0" smtClean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/>
              <a:t>Definition</a:t>
            </a:r>
            <a:endParaRPr lang="en-US" sz="2400" dirty="0" smtClean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Modeling in a graph 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/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Finding the social optimum 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>
                <a:solidFill>
                  <a:schemeClr val="bg1">
                    <a:lumMod val="85000"/>
                  </a:schemeClr>
                </a:solidFill>
              </a:rPr>
              <a:t>What can governments do? Finding the correct 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policy</a:t>
            </a:r>
            <a:endParaRPr lang="en-US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Welfare analysis</a:t>
            </a: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  <a:p>
            <a:pPr marL="342900" indent="-342900">
              <a:buClr>
                <a:srgbClr val="0B0EC4"/>
              </a:buClr>
              <a:buFont typeface="Arial" charset="0"/>
              <a:buChar char="•"/>
            </a:pP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Can governments implement wrong policies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? (tutorial)   </a:t>
            </a:r>
            <a:endParaRPr lang="en-US" sz="2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6" name="Title 7"/>
          <p:cNvSpPr txBox="1">
            <a:spLocks/>
          </p:cNvSpPr>
          <p:nvPr/>
        </p:nvSpPr>
        <p:spPr>
          <a:xfrm>
            <a:off x="0" y="0"/>
            <a:ext cx="12192000" cy="960895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000" smtClean="0">
                <a:solidFill>
                  <a:schemeClr val="bg1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                                    Externalities</a:t>
            </a:r>
            <a:endParaRPr lang="en-US" sz="4000" dirty="0" smtClean="0">
              <a:solidFill>
                <a:schemeClr val="bg1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26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206253"/>
            <a:ext cx="0" cy="3432549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20625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76500" y="3449568"/>
            <a:ext cx="2340087" cy="32053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29" name="TextBox 28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sp>
        <p:nvSpPr>
          <p:cNvPr id="21" name="Oval 20"/>
          <p:cNvSpPr/>
          <p:nvPr/>
        </p:nvSpPr>
        <p:spPr>
          <a:xfrm>
            <a:off x="6943474" y="2096835"/>
            <a:ext cx="3100287" cy="1414408"/>
          </a:xfrm>
          <a:prstGeom prst="ellipse">
            <a:avLst/>
          </a:prstGeom>
          <a:gradFill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323351" y="2368682"/>
            <a:ext cx="283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Welfare? </a:t>
            </a:r>
            <a:endParaRPr lang="en-US" sz="4800" b="1" baseline="30000" dirty="0"/>
          </a:p>
        </p:txBody>
      </p:sp>
    </p:spTree>
    <p:extLst>
      <p:ext uri="{BB962C8B-B14F-4D97-AF65-F5344CB8AC3E}">
        <p14:creationId xmlns:p14="http://schemas.microsoft.com/office/powerpoint/2010/main" val="153970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124895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3566283" y="1532874"/>
            <a:ext cx="3000263" cy="1052954"/>
          </a:xfrm>
          <a:prstGeom prst="straightConnector1">
            <a:avLst/>
          </a:prstGeom>
          <a:ln w="79375">
            <a:solidFill>
              <a:srgbClr val="010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810899" y="2217343"/>
            <a:ext cx="388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Consumer surplus</a:t>
            </a:r>
            <a:endParaRPr lang="en-US" sz="3600" b="1" baseline="30000" dirty="0"/>
          </a:p>
        </p:txBody>
      </p:sp>
    </p:spTree>
    <p:extLst>
      <p:ext uri="{BB962C8B-B14F-4D97-AF65-F5344CB8AC3E}">
        <p14:creationId xmlns:p14="http://schemas.microsoft.com/office/powerpoint/2010/main" val="159940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sp>
        <p:nvSpPr>
          <p:cNvPr id="34" name="TextBox 33"/>
          <p:cNvSpPr txBox="1"/>
          <p:nvPr/>
        </p:nvSpPr>
        <p:spPr>
          <a:xfrm>
            <a:off x="6810899" y="2217343"/>
            <a:ext cx="3889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Producer surplus</a:t>
            </a:r>
            <a:endParaRPr lang="en-US" sz="3600" b="1" baseline="30000" dirty="0"/>
          </a:p>
        </p:txBody>
      </p:sp>
      <p:cxnSp>
        <p:nvCxnSpPr>
          <p:cNvPr id="35" name="Straight Arrow Connector 34"/>
          <p:cNvCxnSpPr/>
          <p:nvPr/>
        </p:nvCxnSpPr>
        <p:spPr>
          <a:xfrm flipV="1">
            <a:off x="3537503" y="2585828"/>
            <a:ext cx="3029043" cy="1350741"/>
          </a:xfrm>
          <a:prstGeom prst="straightConnector1">
            <a:avLst/>
          </a:prstGeom>
          <a:ln w="79375">
            <a:solidFill>
              <a:srgbClr val="010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241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3" name="TextBox 32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4615504" y="2812773"/>
            <a:ext cx="2033615" cy="9471"/>
          </a:xfrm>
          <a:prstGeom prst="straightConnector1">
            <a:avLst/>
          </a:prstGeom>
          <a:ln w="79375">
            <a:solidFill>
              <a:srgbClr val="0105E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810899" y="2217343"/>
            <a:ext cx="3889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Government revenue</a:t>
            </a:r>
            <a:endParaRPr lang="en-US" sz="3600" b="1" baseline="30000" dirty="0"/>
          </a:p>
        </p:txBody>
      </p:sp>
    </p:spTree>
    <p:extLst>
      <p:ext uri="{BB962C8B-B14F-4D97-AF65-F5344CB8AC3E}">
        <p14:creationId xmlns:p14="http://schemas.microsoft.com/office/powerpoint/2010/main" val="118521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763160" y="2397117"/>
            <a:ext cx="428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Negative </a:t>
            </a:r>
            <a:r>
              <a:rPr lang="en-US" sz="3600" b="1" dirty="0" smtClean="0"/>
              <a:t>externality?</a:t>
            </a:r>
            <a:endParaRPr lang="en-US" sz="3600" b="1" baseline="30000" dirty="0"/>
          </a:p>
        </p:txBody>
      </p:sp>
    </p:spTree>
    <p:extLst>
      <p:ext uri="{BB962C8B-B14F-4D97-AF65-F5344CB8AC3E}">
        <p14:creationId xmlns:p14="http://schemas.microsoft.com/office/powerpoint/2010/main" val="1313584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763160" y="2397117"/>
            <a:ext cx="428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Negative </a:t>
            </a:r>
            <a:r>
              <a:rPr lang="en-US" sz="3600" b="1" smtClean="0"/>
              <a:t>externality?</a:t>
            </a:r>
            <a:endParaRPr lang="en-US" sz="3600" b="1" baseline="30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514630" y="4417740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7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763160" y="2397117"/>
            <a:ext cx="428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Negative </a:t>
            </a:r>
            <a:r>
              <a:rPr lang="en-US" sz="3600" b="1" smtClean="0"/>
              <a:t>externality?</a:t>
            </a:r>
            <a:endParaRPr lang="en-US" sz="3600" b="1" baseline="30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514630" y="4417740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74497" y="433182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368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763160" y="2397117"/>
            <a:ext cx="428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Negative </a:t>
            </a:r>
            <a:r>
              <a:rPr lang="en-US" sz="3600" b="1" smtClean="0"/>
              <a:t>externality?</a:t>
            </a:r>
            <a:endParaRPr lang="en-US" sz="3600" b="1" baseline="30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514630" y="4417740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74497" y="433182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9297" y="4281988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6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7"/>
          <p:cNvSpPr txBox="1">
            <a:spLocks/>
          </p:cNvSpPr>
          <p:nvPr/>
        </p:nvSpPr>
        <p:spPr>
          <a:xfrm>
            <a:off x="1524000" y="6564044"/>
            <a:ext cx="9144000" cy="293956"/>
          </a:xfrm>
          <a:prstGeom prst="rect">
            <a:avLst/>
          </a:prstGeom>
          <a:solidFill>
            <a:srgbClr val="000090"/>
          </a:solidFill>
          <a:effectLst>
            <a:outerShdw blurRad="50800" dist="50800" dir="5400000" algn="ctr" rotWithShape="0">
              <a:srgbClr val="000000"/>
            </a:outerShdw>
          </a:effectLst>
          <a:scene3d>
            <a:camera prst="orthographicFront"/>
            <a:lightRig rig="chilly" dir="t"/>
          </a:scene3d>
          <a:sp3d extrusionH="19050" prstMaterial="dkEdge">
            <a:bevelT/>
            <a:bevelB w="203200"/>
          </a:sp3d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EC1101E, NUS, Spring 2020. Week 5.</a:t>
            </a:r>
            <a:endParaRPr lang="en-US" sz="23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476500" y="488500"/>
            <a:ext cx="0" cy="5150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76500" y="5630333"/>
            <a:ext cx="6572250" cy="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849910" y="288128"/>
            <a:ext cx="478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906104" y="571620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2967719" y="759890"/>
            <a:ext cx="4678515" cy="442906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679340" y="397707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Benefit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720971" y="645539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Private Cost</a:t>
            </a:r>
            <a:endParaRPr lang="en-US" baseline="30000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3537503" y="767040"/>
            <a:ext cx="3949980" cy="45068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23785" y="288128"/>
            <a:ext cx="3960132" cy="3783532"/>
          </a:xfrm>
          <a:prstGeom prst="line">
            <a:avLst/>
          </a:prstGeom>
          <a:ln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867954" y="213041"/>
            <a:ext cx="2307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Mg. </a:t>
            </a:r>
            <a:r>
              <a:rPr lang="en-US" b="1" dirty="0"/>
              <a:t>Social</a:t>
            </a:r>
            <a:r>
              <a:rPr lang="en-US" dirty="0"/>
              <a:t> Cost</a:t>
            </a:r>
            <a:endParaRPr lang="en-US" baseline="30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6264921" y="767039"/>
            <a:ext cx="0" cy="1275544"/>
          </a:xfrm>
          <a:prstGeom prst="straightConnector1">
            <a:avLst/>
          </a:prstGeom>
          <a:ln w="412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264921" y="1074659"/>
            <a:ext cx="603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$x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4816586" y="2130980"/>
            <a:ext cx="0" cy="3507822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615504" y="5721651"/>
            <a:ext cx="779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Q**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2476500" y="2145293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2492286" y="3473552"/>
            <a:ext cx="2340086" cy="0"/>
          </a:xfrm>
          <a:prstGeom prst="line">
            <a:avLst/>
          </a:prstGeom>
          <a:ln w="9525" cap="flat">
            <a:solidFill>
              <a:schemeClr val="tx1"/>
            </a:solidFill>
            <a:prstDash val="lg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Right Triangle 29"/>
          <p:cNvSpPr/>
          <p:nvPr/>
        </p:nvSpPr>
        <p:spPr>
          <a:xfrm>
            <a:off x="2476501" y="-338666"/>
            <a:ext cx="2264833" cy="2469646"/>
          </a:xfrm>
          <a:prstGeom prst="rt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Triangle 30"/>
          <p:cNvSpPr/>
          <p:nvPr/>
        </p:nvSpPr>
        <p:spPr>
          <a:xfrm rot="5400000">
            <a:off x="2563918" y="3386135"/>
            <a:ext cx="2165250" cy="2340085"/>
          </a:xfrm>
          <a:prstGeom prst="rtTriangle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92286" y="2145293"/>
            <a:ext cx="2324300" cy="132825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899082" y="1812342"/>
            <a:ext cx="207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</a:t>
            </a:r>
            <a:r>
              <a:rPr lang="en-US" sz="3200" baseline="-25000" dirty="0" err="1"/>
              <a:t>consumers</a:t>
            </a:r>
            <a:endParaRPr lang="en-US" baseline="-25000" dirty="0"/>
          </a:p>
        </p:txBody>
      </p:sp>
      <p:sp>
        <p:nvSpPr>
          <p:cNvPr id="36" name="TextBox 35"/>
          <p:cNvSpPr txBox="1"/>
          <p:nvPr/>
        </p:nvSpPr>
        <p:spPr>
          <a:xfrm>
            <a:off x="1249102" y="3018704"/>
            <a:ext cx="1335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P</a:t>
            </a:r>
            <a:r>
              <a:rPr lang="en-US" sz="3600" baseline="-25000" dirty="0" err="1"/>
              <a:t>sellers</a:t>
            </a:r>
            <a:endParaRPr lang="en-US" sz="3600" baseline="-25000" dirty="0"/>
          </a:p>
        </p:txBody>
      </p:sp>
      <p:sp>
        <p:nvSpPr>
          <p:cNvPr id="39" name="TextBox 38"/>
          <p:cNvSpPr txBox="1"/>
          <p:nvPr/>
        </p:nvSpPr>
        <p:spPr>
          <a:xfrm>
            <a:off x="6763160" y="2397117"/>
            <a:ext cx="4285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Negative </a:t>
            </a:r>
            <a:r>
              <a:rPr lang="en-US" sz="3600" b="1" smtClean="0"/>
              <a:t>externality?</a:t>
            </a:r>
            <a:endParaRPr lang="en-US" sz="3600" b="1" baseline="30000" dirty="0"/>
          </a:p>
        </p:txBody>
      </p:sp>
      <p:cxnSp>
        <p:nvCxnSpPr>
          <p:cNvPr id="28" name="Straight Connector 27"/>
          <p:cNvCxnSpPr/>
          <p:nvPr/>
        </p:nvCxnSpPr>
        <p:spPr>
          <a:xfrm>
            <a:off x="2514630" y="4417740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574497" y="4331824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639297" y="4281988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716278" y="4229913"/>
            <a:ext cx="20555" cy="117973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23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</TotalTime>
  <Words>9428</Words>
  <Application>Microsoft Macintosh PowerPoint</Application>
  <PresentationFormat>Widescreen</PresentationFormat>
  <Paragraphs>4008</Paragraphs>
  <Slides>221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221</vt:i4>
      </vt:variant>
    </vt:vector>
  </HeadingPairs>
  <TitlesOfParts>
    <vt:vector size="229" baseType="lpstr">
      <vt:lpstr>Abadi MT Condensed Extra Bold</vt:lpstr>
      <vt:lpstr>Calibri</vt:lpstr>
      <vt:lpstr>Calibri Light</vt:lpstr>
      <vt:lpstr>Mangal</vt:lpstr>
      <vt:lpstr>ＭＳ Ｐゴシック</vt:lpstr>
      <vt:lpstr>Wingdings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44</cp:revision>
  <dcterms:created xsi:type="dcterms:W3CDTF">2020-02-13T10:46:52Z</dcterms:created>
  <dcterms:modified xsi:type="dcterms:W3CDTF">2020-02-14T04:04:11Z</dcterms:modified>
</cp:coreProperties>
</file>